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7" r:id="rId2"/>
    <p:sldId id="258" r:id="rId3"/>
    <p:sldId id="262" r:id="rId4"/>
    <p:sldId id="259" r:id="rId5"/>
    <p:sldId id="260" r:id="rId6"/>
    <p:sldId id="287" r:id="rId7"/>
    <p:sldId id="284" r:id="rId8"/>
    <p:sldId id="263" r:id="rId9"/>
    <p:sldId id="264" r:id="rId10"/>
    <p:sldId id="268" r:id="rId11"/>
    <p:sldId id="265" r:id="rId12"/>
    <p:sldId id="266" r:id="rId13"/>
    <p:sldId id="269" r:id="rId14"/>
    <p:sldId id="271" r:id="rId15"/>
    <p:sldId id="272" r:id="rId16"/>
    <p:sldId id="283" r:id="rId17"/>
    <p:sldId id="291" r:id="rId18"/>
    <p:sldId id="281" r:id="rId19"/>
    <p:sldId id="277" r:id="rId20"/>
    <p:sldId id="288" r:id="rId21"/>
    <p:sldId id="279" r:id="rId22"/>
    <p:sldId id="278" r:id="rId23"/>
    <p:sldId id="275" r:id="rId24"/>
    <p:sldId id="276" r:id="rId25"/>
    <p:sldId id="270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77A7ED"/>
    <a:srgbClr val="CC66FF"/>
    <a:srgbClr val="FFCC99"/>
    <a:srgbClr val="FFCC66"/>
    <a:srgbClr val="99CCFF"/>
    <a:srgbClr val="A1218F"/>
    <a:srgbClr val="90B7F0"/>
    <a:srgbClr val="6EA1E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D65488-399F-4FA9-AC00-5F59D9FBE02A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B237F4-30B2-43E5-B96D-9E08E64B16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50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37F4-30B2-43E5-B96D-9E08E64B160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37F4-30B2-43E5-B96D-9E08E64B160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5949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AF55-0FEC-4260-80C8-EE3CBAEC002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4960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Στις περισσότερες περιπτώσεις οφείλεται σε μείωση του κυψελιδικού αερισμού (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υποαερισμός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Πρόκειται για ασθενείς που δεν έχουν τη δυνατότητα να αναπνεύσουν (καταστολή αναπνευστικού κέντρου) ή αδυνατούν να το κάνουν σωστά (βλάβη σε αναπνευστική οδό, πνευμονικό παρέγχυμα, θωρακικό κλωβό, αναπνευστικούς μύες). Στην περίπτωση της ενδογενούς πνευμονικής νόσου, η υπερκαπνία οφείλεται κυρίως σε διαταραχή της σχέσης μεταξύ αερισμού και αιμάτωσης, όπου υπάρχουν περιοχές που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υποαερίζονται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ενώ η παροχή αίματος είναι καλή. Σ’ αυτές τις περιπτώσεις η υπερκαπνία είναι εν μέρει ωφέλιμη, καθώς επιτρέπει να αποβάλλεται το μεταβολικά παραγόμενο CO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σε χαμηλότερο κατά λεπτό αερισμό, μειώνοντας έτσι το έργο της αναπνοής και ανακουφίζοντας από το αίσθημα της δύσπνοιας.</a:t>
            </a:r>
            <a:endParaRPr lang="en-GB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Η υπερπαραγωγή CO</a:t>
            </a:r>
            <a:r>
              <a:rPr lang="el-GR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φυσιολογικά </a:t>
            </a:r>
            <a:r>
              <a:rPr lang="el-G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αντιρροπείται</a:t>
            </a:r>
            <a:r>
              <a:rPr lang="el-G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από αύξηση του κυψελιδικού αερισμού, ώστε να αποφεύγεται η υπερκαπνία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AF55-0FEC-4260-80C8-EE3CBAEC002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177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6EAF55-0FEC-4260-80C8-EE3CBAEC00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81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37F4-30B2-43E5-B96D-9E08E64B160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16915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Η νεφρική απάντηση στη χρόνια υπερκαπνία οδηγεί σε παροδική αύξηση της αποβολής CI- και δημιουργεί </a:t>
            </a:r>
            <a:r>
              <a:rPr lang="el-GR" dirty="0" err="1" smtClean="0"/>
              <a:t>υποχλωραιμία</a:t>
            </a:r>
            <a:r>
              <a:rPr lang="el-GR" dirty="0" smtClean="0"/>
              <a:t>. Αυτή </a:t>
            </a:r>
            <a:r>
              <a:rPr lang="el-GR" dirty="0" err="1" smtClean="0"/>
              <a:t>αντιρροπεί</a:t>
            </a:r>
            <a:r>
              <a:rPr lang="el-GR" dirty="0" smtClean="0"/>
              <a:t> την αύξηση των διττανθρακικών στο πλάσμα με αποτέλεσμα το χάσμα ανιόντων να παραμένει σταθερό.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37F4-30B2-43E5-B96D-9E08E64B160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1154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Πειραματόζωα</a:t>
            </a:r>
            <a:r>
              <a:rPr lang="el-GR" baseline="0" dirty="0" smtClean="0"/>
              <a:t> σε συνθήκες </a:t>
            </a:r>
            <a:r>
              <a:rPr lang="el-GR" baseline="0" dirty="0" err="1" smtClean="0"/>
              <a:t>υποξικής</a:t>
            </a:r>
            <a:r>
              <a:rPr lang="el-GR" baseline="0" dirty="0" smtClean="0"/>
              <a:t> </a:t>
            </a:r>
            <a:r>
              <a:rPr lang="el-GR" baseline="0" dirty="0" err="1" smtClean="0"/>
              <a:t>υπερκαπν΄πιας</a:t>
            </a:r>
            <a:r>
              <a:rPr lang="el-GR" baseline="0" dirty="0" smtClean="0"/>
              <a:t> επί 10 ημέρες, εμφάνισαν αναπνευστική οξέωση μερικώς </a:t>
            </a:r>
            <a:r>
              <a:rPr lang="el-GR" baseline="0" dirty="0" err="1" smtClean="0"/>
              <a:t>αντιρροπούμενη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237F4-30B2-43E5-B96D-9E08E64B160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1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76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7019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100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51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9267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61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685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366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3701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55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5632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33C61-DAD1-41A2-96FF-6CBC6CE2801E}" type="datetimeFigureOut">
              <a:rPr lang="en-GB" smtClean="0"/>
              <a:t>24/09/2017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0486A-CC04-4FF3-848D-EFD6DAA215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234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 smtClean="0"/>
              <a:t>Παθοφυσιολογία</a:t>
            </a:r>
            <a:r>
              <a:rPr lang="el-GR" dirty="0" smtClean="0"/>
              <a:t> και Σημειολογία της Αναπνευστικής Οξέωσης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Δήμητρα Μπαχαράκη</a:t>
            </a:r>
          </a:p>
          <a:p>
            <a:r>
              <a:rPr lang="el-GR" dirty="0" smtClean="0"/>
              <a:t>Νεφρολόγος</a:t>
            </a:r>
          </a:p>
          <a:p>
            <a:r>
              <a:rPr lang="el-GR" dirty="0" smtClean="0"/>
              <a:t>Διευθύντρια ΕΣΥ</a:t>
            </a:r>
          </a:p>
          <a:p>
            <a:r>
              <a:rPr lang="el-GR" dirty="0" smtClean="0"/>
              <a:t>Π.Γ.Ν. «Αττικόν»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7022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367494" cy="3914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6660232" y="2896687"/>
            <a:ext cx="0" cy="172819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70942" y="2896687"/>
            <a:ext cx="0" cy="170689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022614" y="151071"/>
            <a:ext cx="6668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Κύριοι ρυθμιστές αναπνοής η ΥΠΟΞΑΙΜΙΑ και ΥΠΕΡΚΑΠΝΙΑ</a:t>
            </a:r>
            <a:endParaRPr lang="en-GB" sz="2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27584" y="5949280"/>
            <a:ext cx="2212775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Προμήκης Μυελός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59228" y="5949280"/>
            <a:ext cx="2305059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Καρωτιδικά Σωμάτια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361686" y="5327986"/>
            <a:ext cx="1460175" cy="369332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50-60</a:t>
            </a:r>
            <a:r>
              <a:rPr lang="en-US" dirty="0" smtClean="0"/>
              <a:t>mmHg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70942" y="5317075"/>
            <a:ext cx="144016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70-80 </a:t>
            </a:r>
            <a:r>
              <a:rPr lang="en-GB" dirty="0" smtClean="0"/>
              <a:t>mmHg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47056" y="5327986"/>
            <a:ext cx="2212775" cy="369332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1 mmHg </a:t>
            </a:r>
            <a:r>
              <a:rPr lang="en-GB" dirty="0" smtClean="0"/>
              <a:t>→1-4 L/min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1022614" y="1264366"/>
            <a:ext cx="6573722" cy="11521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23" y="525892"/>
            <a:ext cx="3204643" cy="186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361686" y="740603"/>
            <a:ext cx="44644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Γενετική προδιάθεση στο </a:t>
            </a:r>
            <a:r>
              <a:rPr lang="el-GR" dirty="0" err="1" smtClean="0"/>
              <a:t>Υποξαιμικό</a:t>
            </a:r>
            <a:r>
              <a:rPr lang="el-GR" dirty="0" smtClean="0"/>
              <a:t> ερέθισμα για Υπεραερισμό (έως 16 φορές)</a:t>
            </a:r>
          </a:p>
          <a:p>
            <a:r>
              <a:rPr lang="el-GR" dirty="0" smtClean="0"/>
              <a:t>Μικρότερη ευαισθησία</a:t>
            </a:r>
            <a:r>
              <a:rPr lang="el-GR" dirty="0" smtClean="0">
                <a:sym typeface="Wingdings"/>
              </a:rPr>
              <a:t> επιρρέπεια σε </a:t>
            </a:r>
            <a:r>
              <a:rPr lang="el-GR" dirty="0" err="1" smtClean="0">
                <a:sym typeface="Wingdings"/>
              </a:rPr>
              <a:t>Υπερκαπνία</a:t>
            </a:r>
            <a:r>
              <a:rPr lang="en-US" dirty="0" smtClean="0">
                <a:sym typeface="Wingdings"/>
              </a:rPr>
              <a:t> </a:t>
            </a:r>
            <a:endParaRPr lang="en-GB" dirty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627784" y="2636912"/>
            <a:ext cx="0" cy="2088232"/>
          </a:xfrm>
          <a:prstGeom prst="straightConnector1">
            <a:avLst/>
          </a:prstGeom>
          <a:ln w="2857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80312" y="6372036"/>
            <a:ext cx="125815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0070C0"/>
                </a:solidFill>
              </a:rPr>
              <a:t>Rose 1994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6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Αποτέλεσμα εικόνας για effectors of inhalation and exha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157192"/>
            <a:ext cx="34563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«Αναπνευστική κόπωση»</a:t>
            </a:r>
            <a:endParaRPr lang="el-GR" sz="2000" b="1" dirty="0"/>
          </a:p>
          <a:p>
            <a:r>
              <a:rPr lang="el-GR" sz="2000" dirty="0" smtClean="0"/>
              <a:t>Αύξηση της κατανάλωσης 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 από </a:t>
            </a:r>
            <a:r>
              <a:rPr lang="el-GR" sz="2000" b="1" dirty="0" smtClean="0"/>
              <a:t>5% σε 30% </a:t>
            </a:r>
            <a:r>
              <a:rPr lang="el-GR" sz="2000" dirty="0" smtClean="0"/>
              <a:t>σε εργώδη αναπνοή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3573016"/>
            <a:ext cx="2356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smtClean="0"/>
              <a:t>ΔΙΑΦΡΑΓΜΑ</a:t>
            </a:r>
          </a:p>
          <a:p>
            <a:r>
              <a:rPr lang="el-GR" sz="2000" dirty="0" smtClean="0"/>
              <a:t>Καρδιοχειρουργικές επεμβάσεις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421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40717"/>
            <a:ext cx="54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ΑΙΤΙΑ ΑΝΑΠΝΕΥΣΤΙΚΗΣ ΟΞΕΩΣΗΣ- ΥΠΕΡΚΑΠΝΙΑΣ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31216" y="476672"/>
            <a:ext cx="3618402" cy="369332"/>
          </a:xfrm>
          <a:prstGeom prst="rect">
            <a:avLst/>
          </a:prstGeom>
          <a:solidFill>
            <a:srgbClr val="99C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Καταστολή αναπνευστικού κέντρου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87382" y="862090"/>
            <a:ext cx="4752528" cy="17543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ΟΞΕΙΑ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/>
              <a:t>Φάρμακα</a:t>
            </a:r>
            <a:r>
              <a:rPr lang="en-US" dirty="0" smtClean="0"/>
              <a:t>: </a:t>
            </a:r>
            <a:r>
              <a:rPr lang="el-GR" dirty="0" smtClean="0"/>
              <a:t>Οπιούχα, Αναισθητικά, Ηρεμιστικά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/>
              <a:t>Ο2 σε χρόνια Υπερκαπνία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Καρδιακή ανακοπή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Κεντρική </a:t>
            </a:r>
            <a:r>
              <a:rPr lang="el-GR" dirty="0" err="1" smtClean="0"/>
              <a:t>Υπνική</a:t>
            </a:r>
            <a:r>
              <a:rPr lang="el-GR" dirty="0" smtClean="0"/>
              <a:t> Άπνοια</a:t>
            </a:r>
            <a:r>
              <a:rPr lang="en-US" dirty="0" smtClean="0"/>
              <a:t>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07337" y="862090"/>
            <a:ext cx="4032448" cy="147732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ΧΡΟΝΙΑ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Pickwick </a:t>
            </a:r>
            <a:r>
              <a:rPr lang="el-GR" b="1" dirty="0" smtClean="0"/>
              <a:t>Παχυσαρκία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Βλάβες </a:t>
            </a:r>
            <a:r>
              <a:rPr lang="el-GR" dirty="0" err="1" smtClean="0"/>
              <a:t>ΚΝΣ(σπάνιο</a:t>
            </a:r>
            <a:r>
              <a:rPr lang="el-GR" dirty="0" smtClean="0"/>
              <a:t>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b="1" dirty="0" smtClean="0"/>
              <a:t>Μεταβολική Αλκάλωση</a:t>
            </a:r>
            <a:r>
              <a:rPr lang="en-US" b="1" dirty="0" smtClean="0"/>
              <a:t> </a:t>
            </a:r>
            <a:r>
              <a:rPr lang="el-GR" b="1" dirty="0" smtClean="0"/>
              <a:t>(αντιρρόπηση</a:t>
            </a:r>
            <a:r>
              <a:rPr lang="el-GR" dirty="0" smtClean="0"/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7431" y="2630309"/>
            <a:ext cx="5578287" cy="369332"/>
          </a:xfrm>
          <a:prstGeom prst="rect">
            <a:avLst/>
          </a:prstGeom>
          <a:solidFill>
            <a:srgbClr val="99C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Διαταραχές αναπνευστικών μυών και θωρακικού κλωβού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13689" y="3140968"/>
            <a:ext cx="4772897" cy="1477328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ΟΞΕΙΑ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err="1" smtClean="0"/>
              <a:t>Μυική</a:t>
            </a:r>
            <a:r>
              <a:rPr lang="el-GR" dirty="0" smtClean="0"/>
              <a:t> αδυναμία</a:t>
            </a:r>
            <a:r>
              <a:rPr lang="en-US" dirty="0" smtClean="0"/>
              <a:t>: </a:t>
            </a:r>
            <a:r>
              <a:rPr lang="el-GR" b="1" dirty="0" smtClean="0"/>
              <a:t>Μυασθενική Κρίση</a:t>
            </a:r>
            <a:r>
              <a:rPr lang="el-GR" dirty="0" smtClean="0"/>
              <a:t>, Περιοδική παράλυση, </a:t>
            </a:r>
            <a:r>
              <a:rPr lang="el-GR" dirty="0" err="1" smtClean="0"/>
              <a:t>Αμινογλυκοσίδες</a:t>
            </a:r>
            <a:r>
              <a:rPr lang="el-GR" dirty="0" smtClean="0"/>
              <a:t>, </a:t>
            </a:r>
            <a:r>
              <a:rPr lang="en-US" dirty="0" err="1" smtClean="0"/>
              <a:t>Guillain</a:t>
            </a:r>
            <a:r>
              <a:rPr lang="en-US" dirty="0" smtClean="0"/>
              <a:t>- Barre, </a:t>
            </a:r>
            <a:r>
              <a:rPr lang="el-GR" dirty="0" smtClean="0"/>
              <a:t>Βαριά </a:t>
            </a:r>
            <a:r>
              <a:rPr lang="el-GR" dirty="0" err="1" smtClean="0"/>
              <a:t>Υποκαλιαιμία</a:t>
            </a:r>
            <a:r>
              <a:rPr lang="el-GR" dirty="0" smtClean="0"/>
              <a:t>, </a:t>
            </a:r>
            <a:r>
              <a:rPr lang="el-GR" b="1" dirty="0" err="1" smtClean="0"/>
              <a:t>Υποφωσφαταιμία</a:t>
            </a:r>
            <a:endParaRPr lang="el-GR" b="1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5015300" y="3140968"/>
            <a:ext cx="4128700" cy="1477328"/>
          </a:xfrm>
          <a:prstGeom prst="rect">
            <a:avLst/>
          </a:prstGeom>
          <a:noFill/>
          <a:ln w="190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X</a:t>
            </a:r>
            <a:r>
              <a:rPr lang="el-GR" dirty="0" smtClean="0"/>
              <a:t>Ρ</a:t>
            </a:r>
            <a:r>
              <a:rPr lang="en-US" dirty="0" smtClean="0"/>
              <a:t>ONIA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Βλάβη ΝΜ, Πολιομυελίτιδα, </a:t>
            </a:r>
            <a:r>
              <a:rPr lang="el-GR" dirty="0" err="1" smtClean="0"/>
              <a:t>Αμυοτροφική</a:t>
            </a:r>
            <a:r>
              <a:rPr lang="el-GR" dirty="0" smtClean="0"/>
              <a:t> Πλάγια </a:t>
            </a:r>
            <a:r>
              <a:rPr lang="el-GR" dirty="0" err="1" smtClean="0"/>
              <a:t>Σκληρυνση</a:t>
            </a:r>
            <a:r>
              <a:rPr lang="el-GR" dirty="0" smtClean="0"/>
              <a:t>, Σκλήρυνση κατά Πλάκας, Μυξοίδημα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err="1" smtClean="0"/>
              <a:t>Κυφοσκολίωση</a:t>
            </a:r>
            <a:r>
              <a:rPr lang="el-GR" dirty="0" smtClean="0"/>
              <a:t>, Παχυσαρκία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8803" y="4823044"/>
            <a:ext cx="4772897" cy="369332"/>
          </a:xfrm>
          <a:prstGeom prst="rect">
            <a:avLst/>
          </a:prstGeom>
          <a:solidFill>
            <a:srgbClr val="99CCFF"/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Απόφραξη ανώτερων αεροφόρων οδών 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123874" y="5301208"/>
            <a:ext cx="4752528" cy="1200329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ΟΞΕΙΑ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err="1" smtClean="0"/>
              <a:t>Εισρόφηση</a:t>
            </a:r>
            <a:r>
              <a:rPr lang="el-GR" dirty="0" smtClean="0"/>
              <a:t> ξένου σώματος ή τροφής- εμέτου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Αποφρακτική </a:t>
            </a:r>
            <a:r>
              <a:rPr lang="el-GR" dirty="0" err="1" smtClean="0"/>
              <a:t>Υπνική</a:t>
            </a:r>
            <a:r>
              <a:rPr lang="el-GR" dirty="0" smtClean="0"/>
              <a:t> Άπνοια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err="1" smtClean="0"/>
              <a:t>Λαρυγγόσπασμος</a:t>
            </a:r>
            <a:endParaRPr lang="el-GR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5476196" y="74003"/>
            <a:ext cx="1584176" cy="36933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ΥΠΟΑΕΡΙΣΜΟΣ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927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4928"/>
            <a:ext cx="7562850" cy="427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68354" y="260648"/>
            <a:ext cx="4523624" cy="101566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Διαταραχές Αερισμού (</a:t>
            </a:r>
            <a:r>
              <a:rPr lang="en-US" sz="2000" dirty="0" smtClean="0"/>
              <a:t>V)/ </a:t>
            </a:r>
            <a:r>
              <a:rPr lang="el-GR" sz="2000" dirty="0" smtClean="0"/>
              <a:t>Αιμάτωσης (</a:t>
            </a:r>
            <a:r>
              <a:rPr lang="en-US" sz="2000" dirty="0" smtClean="0"/>
              <a:t>Q)</a:t>
            </a:r>
          </a:p>
          <a:p>
            <a:r>
              <a:rPr lang="el-GR" sz="2000" dirty="0" smtClean="0"/>
              <a:t>Διαταραχές διάχυσης</a:t>
            </a:r>
          </a:p>
          <a:p>
            <a:r>
              <a:rPr lang="el-GR" sz="2000" dirty="0" smtClean="0"/>
              <a:t>Διαφυγή (</a:t>
            </a:r>
            <a:r>
              <a:rPr lang="en-US" sz="2000" dirty="0" smtClean="0"/>
              <a:t>shunt)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938965"/>
            <a:ext cx="2805113" cy="159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875" y="4938965"/>
            <a:ext cx="5832648" cy="1754326"/>
          </a:xfrm>
          <a:prstGeom prst="rect">
            <a:avLst/>
          </a:prstGeom>
          <a:noFill/>
          <a:ln w="1905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ΟΞΕΙΑ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Επιδείνωση προϋπάρχουσας πνευμονικής νόσου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Σύνδρομο Αναπνευστικής Δυσχέρειας Ενηλίκων (</a:t>
            </a:r>
            <a:r>
              <a:rPr lang="en-US" dirty="0" smtClean="0"/>
              <a:t>ARDS)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Οξύ </a:t>
            </a:r>
            <a:r>
              <a:rPr lang="el-GR" dirty="0" err="1" smtClean="0"/>
              <a:t>Καρδιογενές</a:t>
            </a:r>
            <a:r>
              <a:rPr lang="el-GR" dirty="0" smtClean="0"/>
              <a:t> Πνευμονικό Οίδημα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Σοβαρή Κρίση Άσθματος ή Σοβαρή Πνευμονία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l-GR" dirty="0" smtClean="0"/>
              <a:t>Πνευμοθώρακας- </a:t>
            </a:r>
            <a:r>
              <a:rPr lang="el-GR" dirty="0" err="1" smtClean="0"/>
              <a:t>Αιμοθώρακας</a:t>
            </a: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888841" y="3844051"/>
            <a:ext cx="386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Διαταραχές ανταλλαγής αερίων στο κυψελιδικό τριχοειδές</a:t>
            </a:r>
            <a:endParaRPr lang="en-GB" sz="2000" b="1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835696" y="2492896"/>
            <a:ext cx="792088" cy="360040"/>
          </a:xfrm>
          <a:prstGeom prst="straightConnector1">
            <a:avLst/>
          </a:prstGeom>
          <a:ln w="28575">
            <a:solidFill>
              <a:srgbClr val="77A7ED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681" y="2915443"/>
            <a:ext cx="9382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420" y="3941612"/>
            <a:ext cx="93821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236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92" y="605610"/>
            <a:ext cx="4788024" cy="358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2462" y="605610"/>
            <a:ext cx="4419810" cy="707886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l-GR" sz="2000" dirty="0" smtClean="0"/>
              <a:t>Ο κυψελιδικός ΥΠΟΑΕΡΙΣΜΟΣ είναι αίτιο ΥΠΟΞΑΙΜΙΑΣ</a:t>
            </a:r>
            <a:endParaRPr lang="en-GB" sz="2000" dirty="0"/>
          </a:p>
        </p:txBody>
      </p:sp>
      <p:sp>
        <p:nvSpPr>
          <p:cNvPr id="4" name="Rectangle 3"/>
          <p:cNvSpPr/>
          <p:nvPr/>
        </p:nvSpPr>
        <p:spPr>
          <a:xfrm>
            <a:off x="5383396" y="1236860"/>
            <a:ext cx="3509083" cy="6463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en-GB" b="1" dirty="0"/>
              <a:t>PAO</a:t>
            </a:r>
            <a:r>
              <a:rPr lang="en-GB" b="1" baseline="-25000" dirty="0"/>
              <a:t>2</a:t>
            </a:r>
            <a:r>
              <a:rPr lang="en-GB" dirty="0"/>
              <a:t>=</a:t>
            </a:r>
            <a:r>
              <a:rPr lang="en-GB" b="1" dirty="0"/>
              <a:t>FIO</a:t>
            </a:r>
            <a:r>
              <a:rPr lang="en-GB" b="1" baseline="-25000" dirty="0"/>
              <a:t>2</a:t>
            </a:r>
            <a:r>
              <a:rPr lang="en-GB" dirty="0"/>
              <a:t>(PB-47</a:t>
            </a:r>
            <a:r>
              <a:rPr lang="en-GB" dirty="0" smtClean="0"/>
              <a:t>)-(</a:t>
            </a:r>
            <a:r>
              <a:rPr lang="en-GB" b="1" dirty="0" smtClean="0"/>
              <a:t>PaCO</a:t>
            </a:r>
            <a:r>
              <a:rPr lang="en-GB" b="1" baseline="-25000" dirty="0" smtClean="0"/>
              <a:t>2</a:t>
            </a:r>
            <a:r>
              <a:rPr lang="en-GB" dirty="0" smtClean="0"/>
              <a:t>)/</a:t>
            </a:r>
            <a:r>
              <a:rPr lang="en-GB" dirty="0" smtClean="0"/>
              <a:t>0,8</a:t>
            </a:r>
            <a:endParaRPr lang="en-GB" dirty="0" smtClean="0"/>
          </a:p>
          <a:p>
            <a:r>
              <a:rPr lang="en-GB" dirty="0"/>
              <a:t> </a:t>
            </a:r>
            <a:r>
              <a:rPr lang="en-GB" dirty="0" smtClean="0"/>
              <a:t>          =150- </a:t>
            </a:r>
            <a:r>
              <a:rPr lang="en-GB" dirty="0" smtClean="0"/>
              <a:t>1,25x </a:t>
            </a:r>
            <a:r>
              <a:rPr lang="en-GB" dirty="0" smtClean="0"/>
              <a:t>40= 100 mmHg</a:t>
            </a:r>
            <a:endParaRPr lang="el-GR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478013" y="507612"/>
            <a:ext cx="3240360" cy="369332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Εξίσωση αναπνευστικών αερίων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461227" y="2039518"/>
            <a:ext cx="311981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err="1" smtClean="0"/>
              <a:t>Κυψελιδο</a:t>
            </a:r>
            <a:r>
              <a:rPr lang="el-GR" dirty="0" smtClean="0"/>
              <a:t>- αρτηριακή διαφορά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461227" y="2645771"/>
            <a:ext cx="324036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Α-</a:t>
            </a:r>
            <a:r>
              <a:rPr lang="en-US" dirty="0" smtClean="0"/>
              <a:t>a gradient= PAO</a:t>
            </a:r>
            <a:r>
              <a:rPr lang="en-US" baseline="-25000" dirty="0" smtClean="0"/>
              <a:t>2</a:t>
            </a:r>
            <a:r>
              <a:rPr lang="en-US" dirty="0" smtClean="0"/>
              <a:t>- </a:t>
            </a:r>
            <a:r>
              <a:rPr lang="en-US" dirty="0" smtClean="0"/>
              <a:t>PaO</a:t>
            </a:r>
            <a:r>
              <a:rPr lang="en-US" baseline="-25000" dirty="0" smtClean="0"/>
              <a:t>2 </a:t>
            </a:r>
            <a:r>
              <a:rPr lang="el-GR" dirty="0" smtClean="0"/>
              <a:t>Φυσιολογικά </a:t>
            </a:r>
            <a:r>
              <a:rPr lang="el-GR" dirty="0" smtClean="0"/>
              <a:t>(Ηλικία +10)/4</a:t>
            </a:r>
            <a:endParaRPr lang="en-GB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547664" y="2348880"/>
            <a:ext cx="0" cy="108012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5" descr="Αποτέλεσμα εικόνας για curve arterial PO2 hemoglobin satur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289" y="3645024"/>
            <a:ext cx="3777808" cy="3031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0271" y="378904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Στις περισσότερες περιπτώσεις η υποξαιμία εμφανίζεται νωρίτερα και είναι προεξάρχουσα της </a:t>
            </a:r>
            <a:r>
              <a:rPr lang="el-GR" dirty="0" smtClean="0"/>
              <a:t>υπερκαπνίας</a:t>
            </a:r>
            <a:r>
              <a:rPr lang="en-US" dirty="0" smtClean="0"/>
              <a:t> (</a:t>
            </a:r>
            <a:r>
              <a:rPr lang="el-GR" dirty="0" smtClean="0"/>
              <a:t>κρίση βρογχικού άσθματος)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85829" y="4712370"/>
            <a:ext cx="4312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 smtClean="0"/>
              <a:t>Πολύ ταχύτερη </a:t>
            </a:r>
            <a:r>
              <a:rPr lang="el-GR" dirty="0"/>
              <a:t>διάχυση του </a:t>
            </a:r>
            <a:r>
              <a:rPr lang="el-GR" dirty="0" smtClean="0"/>
              <a:t>CO</a:t>
            </a:r>
            <a:r>
              <a:rPr lang="el-GR" baseline="-25000" dirty="0" smtClean="0"/>
              <a:t>2</a:t>
            </a:r>
            <a:r>
              <a:rPr lang="el-GR" dirty="0" smtClean="0"/>
              <a:t> </a:t>
            </a:r>
            <a:r>
              <a:rPr lang="en-US" dirty="0" smtClean="0"/>
              <a:t>vs</a:t>
            </a:r>
            <a:r>
              <a:rPr lang="el-GR" dirty="0" smtClean="0"/>
              <a:t> O</a:t>
            </a:r>
            <a:r>
              <a:rPr lang="el-GR" baseline="-25000" dirty="0" smtClean="0"/>
              <a:t>2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85829" y="5068890"/>
            <a:ext cx="492868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l-GR" dirty="0"/>
              <a:t>καθώς αυξάνει ο ασθενής τον αερισμό </a:t>
            </a:r>
            <a:r>
              <a:rPr lang="el-GR" dirty="0" smtClean="0"/>
              <a:t>του (σε </a:t>
            </a:r>
            <a:r>
              <a:rPr lang="el-GR" dirty="0"/>
              <a:t>σχετικά υγιείς περιοχές του </a:t>
            </a:r>
            <a:r>
              <a:rPr lang="el-GR" dirty="0" smtClean="0"/>
              <a:t>πνεύμονα) αποβάλλεται </a:t>
            </a:r>
            <a:r>
              <a:rPr lang="el-GR" dirty="0"/>
              <a:t>περισσότερο CO</a:t>
            </a:r>
            <a:r>
              <a:rPr lang="el-GR" baseline="-25000" dirty="0"/>
              <a:t>2</a:t>
            </a:r>
            <a:r>
              <a:rPr lang="el-GR" dirty="0"/>
              <a:t>, αλλά δεν μπορεί να προσληφθεί περισσότερο O</a:t>
            </a:r>
            <a:r>
              <a:rPr lang="el-GR" baseline="-25000" dirty="0"/>
              <a:t>2</a:t>
            </a:r>
            <a:r>
              <a:rPr lang="el-GR" dirty="0"/>
              <a:t>, καθώς ο κορεσμός της αιμοσφαιρίνης ήδη αγγίζει το 100%.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6884573" y="4365104"/>
            <a:ext cx="0" cy="18002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/>
          <p:cNvSpPr/>
          <p:nvPr/>
        </p:nvSpPr>
        <p:spPr>
          <a:xfrm>
            <a:off x="5383396" y="1186182"/>
            <a:ext cx="3509083" cy="802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470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39" y="1350746"/>
            <a:ext cx="770572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7504" y="116632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H</a:t>
            </a:r>
            <a:r>
              <a:rPr lang="el-GR" dirty="0"/>
              <a:t> </a:t>
            </a:r>
            <a:r>
              <a:rPr lang="el-GR" dirty="0" err="1"/>
              <a:t>Κυψελιδο</a:t>
            </a:r>
            <a:r>
              <a:rPr lang="el-GR" dirty="0"/>
              <a:t>- Α</a:t>
            </a:r>
            <a:r>
              <a:rPr lang="el-GR" dirty="0" smtClean="0"/>
              <a:t>ρτηριακή διαφορά </a:t>
            </a:r>
            <a:r>
              <a:rPr lang="en-US" dirty="0" smtClean="0"/>
              <a:t>P</a:t>
            </a:r>
            <a:r>
              <a:rPr lang="el-GR" dirty="0" smtClean="0"/>
              <a:t>O2 </a:t>
            </a:r>
            <a:r>
              <a:rPr lang="el-GR" dirty="0"/>
              <a:t>είναι </a:t>
            </a:r>
            <a:r>
              <a:rPr lang="el-GR" b="1" dirty="0"/>
              <a:t>πάντοτε αυξημένη σε </a:t>
            </a:r>
            <a:r>
              <a:rPr lang="el-GR" b="1" dirty="0" err="1"/>
              <a:t>υπερκαπνικούς</a:t>
            </a:r>
            <a:r>
              <a:rPr lang="el-GR" b="1" dirty="0"/>
              <a:t> ασθενείς με </a:t>
            </a:r>
            <a:r>
              <a:rPr lang="el-GR" b="1" dirty="0" err="1"/>
              <a:t>ενδοπαρεγχυματική</a:t>
            </a:r>
            <a:r>
              <a:rPr lang="el-GR" b="1" dirty="0"/>
              <a:t> πνευμονική νόσο</a:t>
            </a:r>
            <a:r>
              <a:rPr lang="el-GR" dirty="0"/>
              <a:t>. Αν βρεθεί </a:t>
            </a:r>
            <a:r>
              <a:rPr lang="el-GR" b="1" dirty="0"/>
              <a:t>φυσιολογική</a:t>
            </a:r>
            <a:r>
              <a:rPr lang="el-GR" dirty="0"/>
              <a:t>, τότε </a:t>
            </a:r>
            <a:r>
              <a:rPr lang="el-GR" b="1" dirty="0"/>
              <a:t>αποκλείεται η πνευμονική νόσος</a:t>
            </a:r>
            <a:r>
              <a:rPr lang="el-GR" dirty="0"/>
              <a:t> και υποκρύπτεται κάποια κεντρική διαταραχή κυψελιδικού υποαερισμού ή ανωμαλία στο θωρακικό </a:t>
            </a:r>
            <a:r>
              <a:rPr lang="el-GR" dirty="0" smtClean="0"/>
              <a:t>κλωβό </a:t>
            </a:r>
            <a:r>
              <a:rPr lang="el-GR" dirty="0"/>
              <a:t>ή στους αναπνευστικούς μύες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395536" y="3284984"/>
            <a:ext cx="1944216" cy="576064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Rounded Rectangle 1"/>
          <p:cNvSpPr/>
          <p:nvPr/>
        </p:nvSpPr>
        <p:spPr>
          <a:xfrm>
            <a:off x="2195736" y="2348880"/>
            <a:ext cx="3384376" cy="576064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874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750746" cy="675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67663" y="1202803"/>
            <a:ext cx="2076545" cy="646331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/>
              <a:t>«Δεν μπορώ να πάρω ανάσα»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683568" y="188640"/>
            <a:ext cx="7128792" cy="101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Τα </a:t>
            </a:r>
            <a:r>
              <a:rPr lang="el-GR" sz="2000" dirty="0"/>
              <a:t>συμπτώματα και σημεία εξαρτώνται από την </a:t>
            </a:r>
            <a:r>
              <a:rPr lang="el-GR" sz="2000" b="1" dirty="0"/>
              <a:t>οξεία ή μη </a:t>
            </a:r>
            <a:r>
              <a:rPr lang="el-GR" sz="2000" dirty="0"/>
              <a:t>εισβολή, αν πρόκειται για </a:t>
            </a:r>
            <a:r>
              <a:rPr lang="el-GR" sz="2000" b="1" dirty="0"/>
              <a:t>έξαρση χρόνιας </a:t>
            </a:r>
            <a:r>
              <a:rPr lang="el-GR" sz="2000" dirty="0"/>
              <a:t>πνευμονικής νόσου και τα </a:t>
            </a:r>
            <a:r>
              <a:rPr lang="el-GR" sz="2000" b="1" dirty="0"/>
              <a:t>επίπεδα CO</a:t>
            </a:r>
            <a:r>
              <a:rPr lang="el-GR" sz="2000" b="1" baseline="-25000" dirty="0"/>
              <a:t>2</a:t>
            </a:r>
            <a:endParaRPr lang="en-GB" sz="2000" b="1" baseline="-25000" dirty="0"/>
          </a:p>
        </p:txBody>
      </p:sp>
      <p:sp>
        <p:nvSpPr>
          <p:cNvPr id="5" name="TextBox 4"/>
          <p:cNvSpPr txBox="1"/>
          <p:nvPr/>
        </p:nvSpPr>
        <p:spPr>
          <a:xfrm>
            <a:off x="1981" y="1340768"/>
            <a:ext cx="3960440" cy="563231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/>
              <a:t>Α</a:t>
            </a:r>
            <a:r>
              <a:rPr lang="el-GR" sz="2000" b="1" dirty="0" smtClean="0"/>
              <a:t>γγειοδιαστολή συστηματική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smtClean="0"/>
              <a:t>Διέγερση ΣΣ, ΡΑΑΣ, </a:t>
            </a:r>
            <a:r>
              <a:rPr lang="en-US" sz="2000" b="1" dirty="0" smtClean="0"/>
              <a:t>ADH</a:t>
            </a:r>
            <a:endParaRPr lang="el-GR" sz="2000" b="1" dirty="0" smtClean="0"/>
          </a:p>
          <a:p>
            <a:r>
              <a:rPr lang="el-GR" sz="2000" b="1" dirty="0"/>
              <a:t> </a:t>
            </a:r>
            <a:r>
              <a:rPr lang="el-GR" sz="2000" dirty="0" smtClean="0"/>
              <a:t>(οίδημα «πνευμονικής καρδίας»)</a:t>
            </a:r>
            <a:endParaRPr lang="el-GR" sz="2000" b="1" dirty="0" smtClean="0"/>
          </a:p>
          <a:p>
            <a:r>
              <a:rPr lang="el-GR" sz="2000" dirty="0" smtClean="0"/>
              <a:t>Νεφρική </a:t>
            </a:r>
            <a:r>
              <a:rPr lang="el-GR" sz="2000" dirty="0" err="1" smtClean="0"/>
              <a:t>Αγγειοδιαστολή</a:t>
            </a:r>
            <a:r>
              <a:rPr lang="el-GR" sz="2000" dirty="0" err="1" smtClean="0">
                <a:sym typeface="Wingdings"/>
              </a:rPr>
              <a:t>Σύσπαση</a:t>
            </a:r>
            <a:endParaRPr lang="el-GR" sz="2000" dirty="0" smtClean="0">
              <a:sym typeface="Wingdings"/>
            </a:endParaRPr>
          </a:p>
          <a:p>
            <a:r>
              <a:rPr lang="el-GR" sz="2000" dirty="0" smtClean="0">
                <a:sym typeface="Wingdings"/>
              </a:rPr>
              <a:t>Καρδιακή </a:t>
            </a:r>
            <a:r>
              <a:rPr lang="el-GR" sz="2000" dirty="0">
                <a:sym typeface="Wingdings"/>
              </a:rPr>
              <a:t>Παροχή ↑/↓</a:t>
            </a:r>
            <a:endParaRPr lang="el-GR" sz="2000" dirty="0" smtClean="0"/>
          </a:p>
          <a:p>
            <a:r>
              <a:rPr lang="el-GR" sz="2000" b="1" dirty="0" smtClean="0"/>
              <a:t>Αγγειοδιαστολή δέρματος</a:t>
            </a:r>
          </a:p>
          <a:p>
            <a:r>
              <a:rPr lang="el-GR" sz="2000" b="1" dirty="0" smtClean="0"/>
              <a:t>Αύξηση εγκεφαλικής</a:t>
            </a:r>
            <a:r>
              <a:rPr lang="el-GR" sz="2000" dirty="0" smtClean="0"/>
              <a:t> αιμάτωσης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err="1" smtClean="0"/>
              <a:t>Ενδοκράνια</a:t>
            </a:r>
            <a:r>
              <a:rPr lang="el-GR" sz="2000" dirty="0" smtClean="0"/>
              <a:t> Υπέρταση (πονοκέφαλος, </a:t>
            </a:r>
            <a:r>
              <a:rPr lang="el-GR" sz="2000" dirty="0" err="1" smtClean="0"/>
              <a:t>δχ</a:t>
            </a:r>
            <a:r>
              <a:rPr lang="el-GR" sz="2000" dirty="0" smtClean="0"/>
              <a:t> όρασης, οίδημα οπτικής θηλής) </a:t>
            </a:r>
          </a:p>
          <a:p>
            <a:r>
              <a:rPr lang="el-GR" sz="2000" dirty="0" smtClean="0"/>
              <a:t>Εκδηλώσεις </a:t>
            </a:r>
            <a:r>
              <a:rPr lang="el-GR" sz="2000" b="1" dirty="0" smtClean="0"/>
              <a:t>Οξυαιμίας (</a:t>
            </a:r>
            <a:r>
              <a:rPr lang="en-US" sz="2000" b="1" dirty="0" smtClean="0"/>
              <a:t>pH&lt;7,20</a:t>
            </a:r>
            <a:r>
              <a:rPr lang="en-US" sz="2000" b="1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/>
              <a:t>Καρδιαγγειακές (μείωση οδού </a:t>
            </a:r>
            <a:r>
              <a:rPr lang="el-GR" sz="2000" b="1" dirty="0" smtClean="0"/>
              <a:t>κολπικής μαρμαρυγής</a:t>
            </a:r>
            <a:r>
              <a:rPr lang="el-GR" sz="2000" dirty="0" smtClean="0"/>
              <a:t>, μείωση </a:t>
            </a:r>
            <a:r>
              <a:rPr lang="el-GR" sz="2000" b="1" dirty="0" smtClean="0"/>
              <a:t>δράσης</a:t>
            </a:r>
            <a:r>
              <a:rPr lang="el-GR" sz="2000" dirty="0" smtClean="0"/>
              <a:t> </a:t>
            </a:r>
            <a:r>
              <a:rPr lang="el-GR" sz="2000" dirty="0" err="1" smtClean="0"/>
              <a:t>αγγειοσυσπαστικών</a:t>
            </a:r>
            <a:r>
              <a:rPr lang="el-GR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err="1" smtClean="0"/>
              <a:t>Νευρομυικές</a:t>
            </a:r>
            <a:r>
              <a:rPr lang="el-GR" sz="2000" dirty="0" smtClean="0"/>
              <a:t> (μείωση σύσπασης </a:t>
            </a:r>
            <a:r>
              <a:rPr lang="el-GR" sz="2000" b="1" dirty="0" smtClean="0"/>
              <a:t>διαφράγματος</a:t>
            </a:r>
            <a:r>
              <a:rPr lang="el-GR" sz="2000" dirty="0" smtClean="0"/>
              <a:t>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dirty="0" smtClean="0"/>
              <a:t>Ηλεκτρολυτικές (</a:t>
            </a:r>
            <a:r>
              <a:rPr lang="el-GR" sz="2000" dirty="0" err="1" smtClean="0"/>
              <a:t>υπερκαλιαιμία</a:t>
            </a:r>
            <a:r>
              <a:rPr lang="el-GR" sz="2000" dirty="0" smtClean="0"/>
              <a:t>, μείωση </a:t>
            </a:r>
            <a:r>
              <a:rPr lang="el-GR" sz="2000" dirty="0"/>
              <a:t>σ</a:t>
            </a:r>
            <a:r>
              <a:rPr lang="el-GR" sz="2000" dirty="0" smtClean="0"/>
              <a:t>υγγένειας </a:t>
            </a:r>
            <a:r>
              <a:rPr lang="en-US" sz="2000" b="1" dirty="0" err="1" smtClean="0"/>
              <a:t>Hb</a:t>
            </a:r>
            <a:r>
              <a:rPr lang="en-US" sz="2000" b="1" dirty="0" smtClean="0"/>
              <a:t> </a:t>
            </a:r>
            <a:r>
              <a:rPr lang="el-GR" sz="2000" dirty="0" smtClean="0"/>
              <a:t>με Ο</a:t>
            </a:r>
            <a:r>
              <a:rPr lang="el-GR" sz="2000" baseline="-25000" dirty="0" smtClean="0"/>
              <a:t>2</a:t>
            </a:r>
            <a:r>
              <a:rPr lang="el-GR" sz="2000" dirty="0" smtClean="0"/>
              <a:t>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52120" y="1850733"/>
            <a:ext cx="3312368" cy="40934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Ελεύθερη διάχυση </a:t>
            </a:r>
            <a:r>
              <a:rPr lang="el-GR" sz="2000" dirty="0"/>
              <a:t>του CO</a:t>
            </a:r>
            <a:r>
              <a:rPr lang="el-GR" sz="2000" baseline="-25000" dirty="0"/>
              <a:t>2</a:t>
            </a:r>
            <a:r>
              <a:rPr lang="el-GR" sz="2000" dirty="0"/>
              <a:t> από </a:t>
            </a:r>
            <a:r>
              <a:rPr lang="el-GR" sz="2000" dirty="0" err="1" smtClean="0"/>
              <a:t>αιματο</a:t>
            </a:r>
            <a:r>
              <a:rPr lang="el-GR" sz="2000" dirty="0" smtClean="0"/>
              <a:t>-εγκεφαλικό φραγμό</a:t>
            </a:r>
            <a:r>
              <a:rPr lang="el-GR" sz="2000" b="1" dirty="0" smtClean="0"/>
              <a:t> (</a:t>
            </a:r>
            <a:r>
              <a:rPr lang="en-US" sz="2000" b="1" dirty="0" smtClean="0"/>
              <a:t>vs </a:t>
            </a:r>
            <a:r>
              <a:rPr lang="el-GR" sz="2000" b="1" dirty="0" smtClean="0"/>
              <a:t>Μεταβολική)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err="1" smtClean="0"/>
              <a:t>Δχ</a:t>
            </a:r>
            <a:r>
              <a:rPr lang="el-GR" sz="2000" b="1" dirty="0" smtClean="0"/>
              <a:t> συνείδησης </a:t>
            </a:r>
            <a:r>
              <a:rPr lang="el-GR" sz="2000" dirty="0" smtClean="0"/>
              <a:t>(ζάλη, σύγχυση, υπνηλία,  απορρύθμιση σε χώρο-χρόνο)</a:t>
            </a:r>
            <a:endParaRPr lang="el-GR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err="1" smtClean="0"/>
              <a:t>Δχ</a:t>
            </a:r>
            <a:r>
              <a:rPr lang="el-GR" sz="2000" b="1" dirty="0" smtClean="0"/>
              <a:t> Κινητικές </a:t>
            </a:r>
            <a:r>
              <a:rPr lang="el-GR" sz="2000" dirty="0" smtClean="0"/>
              <a:t>(τρόμος, </a:t>
            </a:r>
            <a:r>
              <a:rPr lang="el-GR" sz="2000" dirty="0" err="1" smtClean="0"/>
              <a:t>μυοκλονίες</a:t>
            </a:r>
            <a:r>
              <a:rPr lang="el-GR" sz="2000" dirty="0" smtClean="0"/>
              <a:t>, αστάθεια, σπασμοί, </a:t>
            </a:r>
            <a:r>
              <a:rPr lang="el-GR" sz="2000" dirty="0" err="1" smtClean="0"/>
              <a:t>τενόντια</a:t>
            </a:r>
            <a:r>
              <a:rPr lang="el-GR" sz="2000" dirty="0" smtClean="0"/>
              <a:t> ↑/↓)</a:t>
            </a:r>
            <a:endParaRPr lang="el-GR" sz="2000" b="1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 err="1" smtClean="0"/>
              <a:t>Δχ</a:t>
            </a:r>
            <a:r>
              <a:rPr lang="el-GR" sz="2000" b="1" dirty="0" smtClean="0"/>
              <a:t> ψυχικές </a:t>
            </a:r>
            <a:r>
              <a:rPr lang="el-GR" sz="2000" dirty="0" smtClean="0"/>
              <a:t>(</a:t>
            </a:r>
            <a:r>
              <a:rPr lang="el-GR" sz="2000" dirty="0" err="1" smtClean="0"/>
              <a:t>ευφορία,παραισθήσεις</a:t>
            </a:r>
            <a:r>
              <a:rPr lang="el-GR" sz="2000" dirty="0" smtClean="0"/>
              <a:t>, ψευδαισθήσεις, μανία)</a:t>
            </a:r>
            <a:endParaRPr lang="el-GR" sz="20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65352" y="6057637"/>
            <a:ext cx="3312368" cy="707886"/>
          </a:xfrm>
          <a:prstGeom prst="rect">
            <a:avLst/>
          </a:prstGeom>
          <a:solidFill>
            <a:srgbClr val="CC66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 err="1" smtClean="0"/>
              <a:t>Υπερκαπνικό</a:t>
            </a:r>
            <a:r>
              <a:rPr lang="el-GR" sz="2000" b="1" dirty="0" smtClean="0"/>
              <a:t> </a:t>
            </a:r>
            <a:r>
              <a:rPr lang="el-GR" sz="2000" b="1" dirty="0"/>
              <a:t>κώμα</a:t>
            </a:r>
            <a:r>
              <a:rPr lang="el-GR" sz="2000" dirty="0"/>
              <a:t> και </a:t>
            </a:r>
            <a:r>
              <a:rPr lang="el-GR" sz="2000" b="1" dirty="0"/>
              <a:t>καταστολή</a:t>
            </a:r>
            <a:r>
              <a:rPr lang="el-GR" sz="2000" dirty="0"/>
              <a:t> του μυοκαρδίου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2912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dia.springernature.com/lw785/springer-static/image/art%3A10.1186%2Fcc9238/MediaObjects/13054_2010_Article_8755_Fig1_HTM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6632"/>
            <a:ext cx="7477125" cy="592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6300028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err="1" smtClean="0">
                <a:solidFill>
                  <a:srgbClr val="0070C0"/>
                </a:solidFill>
              </a:rPr>
              <a:t>Ijland</a:t>
            </a:r>
            <a:r>
              <a:rPr lang="en-US" sz="1400" b="1" i="1" dirty="0" smtClean="0">
                <a:solidFill>
                  <a:srgbClr val="0070C0"/>
                </a:solidFill>
              </a:rPr>
              <a:t> Critical Care 2010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4" y="616530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i="1" dirty="0" smtClean="0">
                <a:solidFill>
                  <a:srgbClr val="0070C0"/>
                </a:solidFill>
              </a:rPr>
              <a:t>Critical Care Med 2006</a:t>
            </a:r>
            <a:endParaRPr lang="en-US" sz="1400" b="1" i="1" dirty="0">
              <a:solidFill>
                <a:srgbClr val="0070C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 rot="3183696">
            <a:off x="5205351" y="937559"/>
            <a:ext cx="1728192" cy="302399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 rot="20263030">
            <a:off x="741055" y="2783787"/>
            <a:ext cx="2981380" cy="1594273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9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Dimitra\Videos\WMC Recordings\Still\Acid-Base Regulation. ISN Academy. Wagner C. Apr 23 2017; 178866[35] - Cop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19" y="332656"/>
            <a:ext cx="8129518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83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Dimitra\Videos\WMC Recordings\Still\Acid-Base Regulation. ISN Academy. Wagner C. Apr 23 2017; 178866[36] - Cop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3144"/>
            <a:ext cx="8317485" cy="62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5868144" y="2204864"/>
            <a:ext cx="1224136" cy="936104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3491880" y="2564904"/>
            <a:ext cx="1512168" cy="7200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4428782"/>
            <a:ext cx="4104456" cy="476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4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61047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46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55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Dimitra\Videos\WMC Recordings\Still\Acid-Base Regulation. ISN Academy. Wagner C. Apr 23 2017; 178866[39] - Cop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6412"/>
            <a:ext cx="8442846" cy="635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161238" y="2880647"/>
            <a:ext cx="1872208" cy="1008112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5983758" y="2373713"/>
            <a:ext cx="2376264" cy="50405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211960" y="1905661"/>
            <a:ext cx="1656184" cy="720080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9031" y="611623"/>
            <a:ext cx="4230991" cy="4999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544" y="6021288"/>
            <a:ext cx="2591025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4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Αποτέλεσμα εικόνας για pendrin  renal tub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" y="404664"/>
            <a:ext cx="8614079" cy="621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976" y="460980"/>
            <a:ext cx="3781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555776" y="3645024"/>
            <a:ext cx="3744416" cy="1584176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2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71017"/>
            <a:ext cx="3648075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3" y="1853488"/>
            <a:ext cx="3876675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37" y="5157192"/>
            <a:ext cx="68961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043017"/>
            <a:ext cx="12668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6043017"/>
            <a:ext cx="33813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2195736" y="1556792"/>
            <a:ext cx="1584176" cy="15121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765" y="1853488"/>
            <a:ext cx="160972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9511" y="116632"/>
            <a:ext cx="39198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ΕΓΓΥΣ</a:t>
            </a:r>
            <a:r>
              <a:rPr lang="en-US" dirty="0" smtClean="0"/>
              <a:t>: </a:t>
            </a:r>
            <a:r>
              <a:rPr lang="el-GR" dirty="0" smtClean="0"/>
              <a:t>αύξηση επαναρρόφησης </a:t>
            </a:r>
            <a:r>
              <a:rPr lang="en-US" dirty="0" smtClean="0"/>
              <a:t>HCO</a:t>
            </a:r>
            <a:r>
              <a:rPr lang="en-US" baseline="-25000" dirty="0" smtClean="0"/>
              <a:t>3</a:t>
            </a:r>
            <a:r>
              <a:rPr lang="en-US" baseline="30000" dirty="0" smtClean="0"/>
              <a:t>- </a:t>
            </a:r>
            <a:r>
              <a:rPr lang="el-GR" dirty="0" smtClean="0"/>
              <a:t>μέσω ενεργοποίησης και αυξημένης έκφρασης </a:t>
            </a:r>
            <a:r>
              <a:rPr lang="en-US" b="1" dirty="0" smtClean="0"/>
              <a:t>NBC1</a:t>
            </a:r>
            <a:r>
              <a:rPr lang="en-US" dirty="0" smtClean="0"/>
              <a:t> </a:t>
            </a:r>
            <a:r>
              <a:rPr lang="el-GR" dirty="0" smtClean="0"/>
              <a:t>και ενεργοποίησης της </a:t>
            </a:r>
            <a:r>
              <a:rPr lang="en-US" b="1" dirty="0" smtClean="0"/>
              <a:t>NHE3</a:t>
            </a:r>
            <a:r>
              <a:rPr lang="el-GR" dirty="0" smtClean="0"/>
              <a:t>, ανεξάρτητα της πρωτεϊνικής σύνθεσης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55976" y="116632"/>
            <a:ext cx="41044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ΑΘΡΟΙΣΤΙΚΟ</a:t>
            </a:r>
            <a:r>
              <a:rPr lang="en-US" dirty="0" smtClean="0"/>
              <a:t>: </a:t>
            </a:r>
            <a:r>
              <a:rPr lang="el-GR" dirty="0" smtClean="0"/>
              <a:t>ΤΥΠΟΥ Α </a:t>
            </a:r>
            <a:r>
              <a:rPr lang="en-US" dirty="0" smtClean="0"/>
              <a:t>IC</a:t>
            </a:r>
            <a:r>
              <a:rPr lang="el-GR" dirty="0" smtClean="0"/>
              <a:t> ενεργοποίηση αντλίας </a:t>
            </a:r>
            <a:r>
              <a:rPr lang="en-US" dirty="0" smtClean="0"/>
              <a:t>H</a:t>
            </a:r>
            <a:r>
              <a:rPr lang="en-US" baseline="30000" dirty="0" smtClean="0"/>
              <a:t>+</a:t>
            </a:r>
            <a:r>
              <a:rPr lang="en-US" dirty="0" smtClean="0"/>
              <a:t>. TYPOY B  IC </a:t>
            </a:r>
            <a:r>
              <a:rPr lang="el-GR" dirty="0" smtClean="0"/>
              <a:t>μειωμένη έκφραση </a:t>
            </a:r>
            <a:r>
              <a:rPr lang="en-US" b="1" dirty="0" err="1" smtClean="0"/>
              <a:t>pendrin</a:t>
            </a:r>
            <a:r>
              <a:rPr lang="en-US" dirty="0" smtClean="0"/>
              <a:t> (</a:t>
            </a:r>
            <a:r>
              <a:rPr lang="el-GR" dirty="0" smtClean="0"/>
              <a:t>ερμηνεύει την </a:t>
            </a:r>
            <a:r>
              <a:rPr lang="el-GR" b="1" dirty="0" err="1" smtClean="0"/>
              <a:t>υποχλωραιμία</a:t>
            </a:r>
            <a:r>
              <a:rPr lang="el-GR" dirty="0" smtClean="0"/>
              <a:t>)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7275637" y="3068960"/>
            <a:ext cx="0" cy="93610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8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mitra\Videos\WMC Recordings\Still\New folder\Acid-Base Regulation. ISN Academy. Wagner C. Apr 23 2017; 178866[18]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43" y="332656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21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87044"/>
            <a:ext cx="4824179" cy="31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9755" y="2014561"/>
            <a:ext cx="417195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439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4" y="640507"/>
            <a:ext cx="231457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34" y="1124744"/>
            <a:ext cx="15811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844824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ΕΓΓΥΣ</a:t>
            </a:r>
            <a:r>
              <a:rPr lang="el-GR" dirty="0" smtClean="0"/>
              <a:t> </a:t>
            </a:r>
            <a:r>
              <a:rPr lang="el-GR" dirty="0" err="1" smtClean="0"/>
              <a:t>εσπειραμένο</a:t>
            </a:r>
            <a:r>
              <a:rPr lang="en-US" dirty="0" smtClean="0"/>
              <a:t>: </a:t>
            </a:r>
            <a:r>
              <a:rPr lang="el-GR" b="1" dirty="0" smtClean="0"/>
              <a:t>Ενδοκυττάριος «αισθητήρας» </a:t>
            </a:r>
            <a:r>
              <a:rPr lang="en-US" b="1" dirty="0" smtClean="0"/>
              <a:t>H</a:t>
            </a:r>
            <a:r>
              <a:rPr lang="en-US" dirty="0" smtClean="0"/>
              <a:t>+ </a:t>
            </a:r>
            <a:r>
              <a:rPr lang="el-GR" dirty="0" smtClean="0"/>
              <a:t>η </a:t>
            </a:r>
            <a:r>
              <a:rPr lang="el-GR" dirty="0" err="1" smtClean="0"/>
              <a:t>τυροσινική</a:t>
            </a:r>
            <a:r>
              <a:rPr lang="el-GR" dirty="0" smtClean="0"/>
              <a:t> </a:t>
            </a:r>
            <a:r>
              <a:rPr lang="el-GR" dirty="0" err="1" smtClean="0"/>
              <a:t>κινάση</a:t>
            </a:r>
            <a:r>
              <a:rPr lang="el-GR" dirty="0" smtClean="0"/>
              <a:t> </a:t>
            </a:r>
            <a:r>
              <a:rPr lang="en-US" dirty="0" smtClean="0"/>
              <a:t>Pyk2</a:t>
            </a:r>
            <a:r>
              <a:rPr lang="el-GR" dirty="0" smtClean="0"/>
              <a:t> και το </a:t>
            </a:r>
            <a:r>
              <a:rPr lang="en-US" dirty="0" smtClean="0"/>
              <a:t>c-</a:t>
            </a:r>
            <a:r>
              <a:rPr lang="en-US" dirty="0" err="1" smtClean="0"/>
              <a:t>Syr</a:t>
            </a:r>
            <a:r>
              <a:rPr lang="en-US" dirty="0" smtClean="0"/>
              <a:t> </a:t>
            </a:r>
            <a:r>
              <a:rPr lang="el-GR" dirty="0" smtClean="0"/>
              <a:t>θα ενεργοποιήσουν την αυλική αποβολή Η</a:t>
            </a:r>
            <a:r>
              <a:rPr lang="el-GR" baseline="30000" dirty="0" smtClean="0"/>
              <a:t>+</a:t>
            </a:r>
            <a:r>
              <a:rPr lang="el-GR" dirty="0" smtClean="0"/>
              <a:t> και την επαναρρόφηση Η</a:t>
            </a:r>
            <a:r>
              <a:rPr lang="en-US" dirty="0" smtClean="0"/>
              <a:t>CO</a:t>
            </a:r>
            <a:r>
              <a:rPr lang="en-US" baseline="-25000" dirty="0" smtClean="0"/>
              <a:t>3</a:t>
            </a:r>
            <a:r>
              <a:rPr lang="en-US" baseline="30000" dirty="0"/>
              <a:t>-</a:t>
            </a:r>
            <a:endParaRPr lang="en-GB" baseline="30000" dirty="0"/>
          </a:p>
        </p:txBody>
      </p:sp>
      <p:sp>
        <p:nvSpPr>
          <p:cNvPr id="4" name="TextBox 3"/>
          <p:cNvSpPr txBox="1"/>
          <p:nvPr/>
        </p:nvSpPr>
        <p:spPr>
          <a:xfrm>
            <a:off x="4898293" y="524579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dirty="0" smtClean="0"/>
              <a:t>ΑΘΡΟΙΣΤΙΚΟ</a:t>
            </a:r>
            <a:r>
              <a:rPr lang="el-GR" dirty="0" smtClean="0"/>
              <a:t>, τύπου Α εμβόλιμο</a:t>
            </a:r>
            <a:r>
              <a:rPr lang="en-US" dirty="0" smtClean="0"/>
              <a:t>:</a:t>
            </a:r>
          </a:p>
          <a:p>
            <a:r>
              <a:rPr lang="el-GR" dirty="0"/>
              <a:t>«Αισθητήρας  Η</a:t>
            </a:r>
            <a:r>
              <a:rPr lang="en-GB" dirty="0" smtClean="0"/>
              <a:t>CO</a:t>
            </a:r>
            <a:r>
              <a:rPr lang="en-GB" baseline="-25000" dirty="0" smtClean="0"/>
              <a:t>3</a:t>
            </a:r>
            <a:r>
              <a:rPr lang="en-GB" baseline="30000" dirty="0" smtClean="0"/>
              <a:t>-</a:t>
            </a:r>
            <a:r>
              <a:rPr lang="el-GR" dirty="0" smtClean="0"/>
              <a:t>» </a:t>
            </a:r>
            <a:r>
              <a:rPr lang="el-GR" dirty="0" smtClean="0"/>
              <a:t>η διαλυτή </a:t>
            </a:r>
            <a:r>
              <a:rPr lang="el-GR" dirty="0" err="1" smtClean="0"/>
              <a:t>αδενυλική</a:t>
            </a:r>
            <a:r>
              <a:rPr lang="el-GR" dirty="0" smtClean="0"/>
              <a:t> </a:t>
            </a:r>
            <a:r>
              <a:rPr lang="el-GR" dirty="0" err="1" smtClean="0"/>
              <a:t>κυκλάση</a:t>
            </a:r>
            <a:r>
              <a:rPr lang="el-GR" dirty="0" smtClean="0"/>
              <a:t> αντιδρά στην αλκάλωση με ενσωμάτωση </a:t>
            </a:r>
            <a:r>
              <a:rPr lang="en-US" dirty="0" smtClean="0"/>
              <a:t>VHA </a:t>
            </a:r>
            <a:r>
              <a:rPr lang="el-GR" dirty="0" smtClean="0"/>
              <a:t>στην αυλική επιφάνεια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602149" y="5874609"/>
            <a:ext cx="2592288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Βράγχια καρχαρία</a:t>
            </a:r>
          </a:p>
          <a:p>
            <a:r>
              <a:rPr lang="el-GR" dirty="0" smtClean="0"/>
              <a:t>Επιδιδυμίδα </a:t>
            </a:r>
            <a:r>
              <a:rPr lang="el-GR" dirty="0" smtClean="0"/>
              <a:t>Θηλαστικών</a:t>
            </a:r>
          </a:p>
          <a:p>
            <a:r>
              <a:rPr lang="el-GR" dirty="0" smtClean="0"/>
              <a:t> </a:t>
            </a:r>
            <a:r>
              <a:rPr lang="en-US" dirty="0" smtClean="0"/>
              <a:t>Candida </a:t>
            </a:r>
            <a:r>
              <a:rPr lang="en-US" dirty="0" err="1" smtClean="0"/>
              <a:t>Albicans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827584" y="5157192"/>
            <a:ext cx="1008112" cy="82632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 flipV="1">
            <a:off x="7618537" y="4725144"/>
            <a:ext cx="985911" cy="86409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2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5760640" cy="6265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60232" y="6259420"/>
            <a:ext cx="20882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0070C0"/>
                </a:solidFill>
              </a:rPr>
              <a:t>NEJM 2015 Kumar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940152" y="980728"/>
            <a:ext cx="2808312" cy="286232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l-GR" dirty="0" smtClean="0"/>
              <a:t>Ο «</a:t>
            </a:r>
            <a:r>
              <a:rPr lang="el-GR" b="1" dirty="0" err="1" smtClean="0"/>
              <a:t>ρετροτραπεζοειδής</a:t>
            </a:r>
            <a:r>
              <a:rPr lang="el-GR" b="1" dirty="0" smtClean="0"/>
              <a:t> νευρώνας</a:t>
            </a:r>
            <a:r>
              <a:rPr lang="el-GR" dirty="0" smtClean="0"/>
              <a:t>» έχει κεντρικό ρόλο στην ρύθμιση του αερισμού, ως «κεντρικός </a:t>
            </a:r>
            <a:r>
              <a:rPr lang="el-GR" dirty="0" err="1" smtClean="0"/>
              <a:t>χημειοϋποδοχέας</a:t>
            </a:r>
            <a:r>
              <a:rPr lang="el-GR" dirty="0" smtClean="0"/>
              <a:t>» ευαίσθητος στο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, pH</a:t>
            </a:r>
            <a:endParaRPr lang="el-GR" dirty="0" smtClean="0"/>
          </a:p>
          <a:p>
            <a:r>
              <a:rPr lang="el-GR" b="1" dirty="0" smtClean="0"/>
              <a:t>Μετάλλαξη</a:t>
            </a:r>
            <a:r>
              <a:rPr lang="el-GR" dirty="0" smtClean="0"/>
              <a:t> σε </a:t>
            </a:r>
            <a:r>
              <a:rPr lang="el-GR" dirty="0" err="1" smtClean="0"/>
              <a:t>πρωτείνη</a:t>
            </a:r>
            <a:r>
              <a:rPr lang="el-GR" dirty="0" smtClean="0"/>
              <a:t> </a:t>
            </a:r>
            <a:r>
              <a:rPr lang="en-US" dirty="0" smtClean="0"/>
              <a:t>PHOX2B</a:t>
            </a:r>
            <a:r>
              <a:rPr lang="el-GR" dirty="0" smtClean="0"/>
              <a:t> αυτού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</a:t>
            </a:r>
            <a:r>
              <a:rPr lang="el-GR" dirty="0" smtClean="0"/>
              <a:t>«</a:t>
            </a:r>
            <a:r>
              <a:rPr lang="el-GR" b="1" dirty="0" smtClean="0"/>
              <a:t>Συγγενές Σύνδρομο Κεντρικού Υποαερισμού»  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940152" y="4293096"/>
            <a:ext cx="2808312" cy="1200329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/>
              <a:t>G-Protein</a:t>
            </a:r>
            <a:r>
              <a:rPr lang="en-US" dirty="0" smtClean="0"/>
              <a:t> Coupled Receptor</a:t>
            </a:r>
            <a:r>
              <a:rPr lang="en-GB" dirty="0" smtClean="0"/>
              <a:t>: </a:t>
            </a:r>
            <a:r>
              <a:rPr lang="el-GR" dirty="0" smtClean="0"/>
              <a:t>«</a:t>
            </a:r>
            <a:r>
              <a:rPr lang="el-GR" b="1" dirty="0" smtClean="0"/>
              <a:t>Αισθητήρας</a:t>
            </a:r>
            <a:r>
              <a:rPr lang="el-GR" dirty="0" smtClean="0"/>
              <a:t> </a:t>
            </a:r>
            <a:r>
              <a:rPr lang="en-US" dirty="0" smtClean="0"/>
              <a:t>pH </a:t>
            </a:r>
            <a:r>
              <a:rPr lang="el-GR" dirty="0" smtClean="0"/>
              <a:t>/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l-GR" dirty="0" smtClean="0"/>
              <a:t>»</a:t>
            </a:r>
            <a:r>
              <a:rPr lang="en-US" dirty="0" smtClean="0"/>
              <a:t> </a:t>
            </a:r>
            <a:r>
              <a:rPr lang="el-GR" dirty="0" smtClean="0"/>
              <a:t>σε έντομα και νεφρό θηλαστικών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403648" y="5805264"/>
            <a:ext cx="0" cy="105273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203848" y="5877272"/>
            <a:ext cx="0" cy="720606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5004048" y="5949280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182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809"/>
            <a:ext cx="4706888" cy="6840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659" y="692696"/>
            <a:ext cx="21621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36296" y="347239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i="1" dirty="0" smtClean="0">
                <a:solidFill>
                  <a:srgbClr val="0070C0"/>
                </a:solidFill>
              </a:rPr>
              <a:t>NEJM 2015</a:t>
            </a:r>
            <a:endParaRPr lang="en-GB" sz="1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0032" y="1556792"/>
            <a:ext cx="4032448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</a:t>
            </a:r>
            <a:r>
              <a:rPr lang="el-GR" b="1" dirty="0" smtClean="0"/>
              <a:t>Οξεία</a:t>
            </a:r>
            <a:r>
              <a:rPr lang="el-GR" dirty="0" smtClean="0"/>
              <a:t> Αναπνευστική οξέωση η προσαρμογή του οργανισμού γίνεται από τα ρυθμιστικά συστήματα του οργανισμού ΕΚΤΟΣ των διττανθρακικών, ΕΠΕΙΓΟΥΣΑ κατάσταση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868143" y="3140968"/>
            <a:ext cx="4032448" cy="1477328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</a:t>
            </a:r>
            <a:r>
              <a:rPr lang="el-GR" b="1" dirty="0" smtClean="0"/>
              <a:t>Χρόνια</a:t>
            </a:r>
            <a:r>
              <a:rPr lang="el-GR" dirty="0" smtClean="0"/>
              <a:t> Αναπνευστική οξέωση η αντιρρόπηση του οργανισμού μετά τις 3-5 ημέρες είναι επαρκής, οπότε τα πολύ υψηλά επίπεδα </a:t>
            </a:r>
            <a:r>
              <a:rPr lang="en-US" dirty="0" smtClean="0"/>
              <a:t>CO</a:t>
            </a:r>
            <a:r>
              <a:rPr lang="en-US" baseline="-25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μπορεί να είναι ΚΛΙΝΙΚΑ ΑΝΕΚΤΑ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4891610" y="5373216"/>
            <a:ext cx="403244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Στην </a:t>
            </a:r>
            <a:r>
              <a:rPr lang="el-GR" b="1" dirty="0" smtClean="0"/>
              <a:t>Χρόνια</a:t>
            </a:r>
            <a:r>
              <a:rPr lang="el-GR" dirty="0" smtClean="0"/>
              <a:t> </a:t>
            </a:r>
            <a:r>
              <a:rPr lang="el-GR" dirty="0"/>
              <a:t>Υ</a:t>
            </a:r>
            <a:r>
              <a:rPr lang="el-GR" dirty="0" smtClean="0"/>
              <a:t>περκαπνία η συνοδός </a:t>
            </a:r>
            <a:r>
              <a:rPr lang="el-GR" dirty="0" err="1" smtClean="0"/>
              <a:t>υποξυγοναιμία</a:t>
            </a:r>
            <a:r>
              <a:rPr lang="el-GR" dirty="0" smtClean="0"/>
              <a:t> αποτελεί το ερέθισμα αναπνοής, οπότε είναι ΕΠΙΚΙΝΔΥΝΗ η ταχεία και μεγάλη χορήγηση οξυγόνου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4797152"/>
            <a:ext cx="403244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Προσοχή σε «ΧΝΑ»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240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Dimitra\Videos\WMC Recordings\Still\Acid-Base Regulation. ISN Academy. Wagner C. Apr 23 2017; 178866[29] - Copy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2" y="404663"/>
            <a:ext cx="8338359" cy="625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4248" y="3798560"/>
            <a:ext cx="1656184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Καθημερινή παραγωγή Η</a:t>
            </a:r>
            <a:r>
              <a:rPr lang="el-GR" sz="1600" dirty="0" smtClean="0"/>
              <a:t>+</a:t>
            </a:r>
            <a:r>
              <a:rPr lang="el-GR" dirty="0" smtClean="0"/>
              <a:t> 1</a:t>
            </a:r>
            <a:r>
              <a:rPr lang="en-US" dirty="0" err="1" smtClean="0"/>
              <a:t>mmol</a:t>
            </a:r>
            <a:r>
              <a:rPr lang="en-US" dirty="0" smtClean="0"/>
              <a:t>/Kg</a:t>
            </a:r>
            <a:r>
              <a:rPr lang="el-GR" dirty="0" smtClean="0"/>
              <a:t>ΒΣ 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7164288" y="548680"/>
            <a:ext cx="1835696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ΠΤΗΤΙΚΑ ΟΞΕΑ </a:t>
            </a:r>
          </a:p>
          <a:p>
            <a:r>
              <a:rPr lang="el-GR" dirty="0" smtClean="0"/>
              <a:t>ΛΙΠΗ- ΥΔΑΤΑΝΘΡΑΚΕΣ </a:t>
            </a:r>
            <a:endParaRPr lang="en-GB" dirty="0"/>
          </a:p>
        </p:txBody>
      </p:sp>
      <p:sp>
        <p:nvSpPr>
          <p:cNvPr id="4" name="Oval 3"/>
          <p:cNvSpPr/>
          <p:nvPr/>
        </p:nvSpPr>
        <p:spPr>
          <a:xfrm>
            <a:off x="1835696" y="1472010"/>
            <a:ext cx="1656184" cy="145293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4406776" y="1194624"/>
            <a:ext cx="151216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6012160" y="1194624"/>
            <a:ext cx="1440160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1275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7" name="Picture 7" descr="Media Portfolio Bicarbonate Equat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876"/>
            <a:ext cx="7951306" cy="563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259632" y="2054357"/>
            <a:ext cx="1290667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80522" y="1772816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024438" y="1027783"/>
            <a:ext cx="1683466" cy="707886"/>
          </a:xfrm>
          <a:prstGeom prst="rect">
            <a:avLst/>
          </a:prstGeom>
          <a:solidFill>
            <a:srgbClr val="FFCC99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Καρβονική </a:t>
            </a:r>
            <a:r>
              <a:rPr lang="el-GR" sz="2000" dirty="0" smtClean="0"/>
              <a:t>ανυδράση </a:t>
            </a:r>
            <a:r>
              <a:rPr lang="en-US" sz="2000" dirty="0" smtClean="0"/>
              <a:t>CA</a:t>
            </a:r>
            <a:endParaRPr lang="en-GB" sz="20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8650741"/>
              </p:ext>
            </p:extLst>
          </p:nvPr>
        </p:nvGraphicFramePr>
        <p:xfrm>
          <a:off x="369775" y="5229200"/>
          <a:ext cx="8424937" cy="14592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84176"/>
                <a:gridCol w="4320480"/>
                <a:gridCol w="2520281"/>
              </a:tblGrid>
              <a:tr h="12814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Henderson-</a:t>
                      </a:r>
                      <a:r>
                        <a:rPr lang="en-GB" sz="2000" dirty="0">
                          <a:effectLst/>
                        </a:rPr>
                        <a:t/>
                      </a:r>
                      <a:br>
                        <a:rPr lang="en-GB" sz="2000" dirty="0">
                          <a:effectLst/>
                        </a:rPr>
                      </a:br>
                      <a:r>
                        <a:rPr lang="en-GB" sz="2000" dirty="0" err="1" smtClean="0">
                          <a:effectLst/>
                        </a:rPr>
                        <a:t>Hasselbalch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000" dirty="0" smtClean="0">
                          <a:effectLst/>
                        </a:rPr>
                        <a:t>Εξίσωση </a:t>
                      </a:r>
                      <a:r>
                        <a:rPr lang="en-GB" sz="2000" dirty="0">
                          <a:effectLst/>
                        </a:rPr>
                        <a:t/>
                      </a:r>
                      <a:br>
                        <a:rPr lang="en-GB" sz="2000" dirty="0">
                          <a:effectLst/>
                        </a:rPr>
                      </a:b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  </a:t>
                      </a:r>
                      <a:r>
                        <a:rPr lang="en-GB" sz="2000" dirty="0" smtClean="0">
                          <a:effectLst/>
                        </a:rPr>
                        <a:t>pH=pk + </a:t>
                      </a:r>
                      <a:r>
                        <a:rPr lang="en-GB" sz="2000" dirty="0">
                          <a:effectLst/>
                        </a:rPr>
                        <a:t>log HCO</a:t>
                      </a:r>
                      <a:r>
                        <a:rPr lang="en-GB" sz="2000" baseline="-25000" dirty="0">
                          <a:effectLst/>
                        </a:rPr>
                        <a:t>3</a:t>
                      </a:r>
                      <a:r>
                        <a:rPr lang="en-GB" sz="2000" baseline="30000" dirty="0">
                          <a:effectLst/>
                        </a:rPr>
                        <a:t>-</a:t>
                      </a:r>
                      <a:r>
                        <a:rPr lang="en-GB" sz="2000" dirty="0">
                          <a:effectLst/>
                        </a:rPr>
                        <a:t> / </a:t>
                      </a:r>
                      <a:r>
                        <a:rPr lang="en-GB" sz="2000" dirty="0" smtClean="0">
                          <a:effectLst/>
                        </a:rPr>
                        <a:t>0,03(PaCO</a:t>
                      </a:r>
                      <a:r>
                        <a:rPr lang="en-GB" sz="2000" baseline="-25000" dirty="0" smtClean="0">
                          <a:effectLst/>
                        </a:rPr>
                        <a:t>2</a:t>
                      </a:r>
                      <a:r>
                        <a:rPr lang="en-GB" sz="2000" dirty="0">
                          <a:effectLst/>
                        </a:rPr>
                        <a:t>)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   pH </a:t>
                      </a:r>
                      <a:r>
                        <a:rPr lang="en-GB" sz="2000" baseline="-4000" dirty="0">
                          <a:effectLst/>
                        </a:rPr>
                        <a:t>~</a:t>
                      </a:r>
                      <a:r>
                        <a:rPr lang="en-GB" sz="2000" dirty="0">
                          <a:effectLst/>
                        </a:rPr>
                        <a:t> HCO</a:t>
                      </a:r>
                      <a:r>
                        <a:rPr lang="en-GB" sz="2000" baseline="-25000" dirty="0">
                          <a:effectLst/>
                        </a:rPr>
                        <a:t>3</a:t>
                      </a:r>
                      <a:r>
                        <a:rPr lang="en-GB" sz="2000" baseline="30000" dirty="0">
                          <a:effectLst/>
                        </a:rPr>
                        <a:t>-</a:t>
                      </a:r>
                      <a:r>
                        <a:rPr lang="en-GB" sz="2000" dirty="0">
                          <a:effectLst/>
                        </a:rPr>
                        <a:t> / PaCO</a:t>
                      </a:r>
                      <a:r>
                        <a:rPr lang="en-GB" sz="2000" baseline="-25000" dirty="0">
                          <a:effectLst/>
                        </a:rPr>
                        <a:t>2</a:t>
                      </a:r>
                      <a:endParaRPr lang="en-GB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28575" marR="28575" marT="28575" marB="28575" anchor="ctr"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395536" y="2971598"/>
            <a:ext cx="2952328" cy="204157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539552" y="151876"/>
            <a:ext cx="6480720" cy="400110"/>
          </a:xfrm>
          <a:prstGeom prst="rect">
            <a:avLst/>
          </a:prstGeom>
          <a:solidFill>
            <a:srgbClr val="90B7F0"/>
          </a:solidFill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ΑΝΑΠΝΕΥΣΤΙΚΗ</a:t>
            </a:r>
            <a:r>
              <a:rPr lang="el-GR" dirty="0" smtClean="0"/>
              <a:t> ΟΞΕΩΣΗ</a:t>
            </a:r>
            <a:r>
              <a:rPr lang="en-US" dirty="0" smtClean="0"/>
              <a:t>: </a:t>
            </a:r>
            <a:r>
              <a:rPr lang="el-GR" dirty="0" smtClean="0"/>
              <a:t>Αύξηση της </a:t>
            </a:r>
            <a:r>
              <a:rPr lang="en-US" dirty="0" smtClean="0"/>
              <a:t>PaCO2 </a:t>
            </a:r>
            <a:r>
              <a:rPr lang="el-GR" dirty="0" smtClean="0"/>
              <a:t>και μείωση του </a:t>
            </a:r>
            <a:r>
              <a:rPr lang="en-US" dirty="0" smtClean="0"/>
              <a:t>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11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Αποτέλεσμα εικόνας για acid base disord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0532"/>
            <a:ext cx="8136904" cy="66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4716016" y="200533"/>
            <a:ext cx="0" cy="538870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1979712" y="1340768"/>
            <a:ext cx="1152128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ounded Rectangle 11"/>
          <p:cNvSpPr/>
          <p:nvPr/>
        </p:nvSpPr>
        <p:spPr>
          <a:xfrm>
            <a:off x="7020272" y="548680"/>
            <a:ext cx="648072" cy="504056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843808" y="3212976"/>
            <a:ext cx="1800200" cy="4320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 flipV="1">
            <a:off x="3869922" y="1646345"/>
            <a:ext cx="774086" cy="1566631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5508104" y="548680"/>
            <a:ext cx="360040" cy="36004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347864" y="3356992"/>
            <a:ext cx="0" cy="2232248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256965" y="2429660"/>
            <a:ext cx="0" cy="315958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1907704" y="2429660"/>
            <a:ext cx="2349261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1907704" y="3356992"/>
            <a:ext cx="1440160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252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Αποτέλεσμα εικόνας για integrated functions to maintain acid base balanc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6840760" cy="6399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404664"/>
            <a:ext cx="3168352" cy="646331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l-GR" dirty="0" smtClean="0"/>
              <a:t>Ρυθμιστικά </a:t>
            </a:r>
            <a:r>
              <a:rPr lang="el-GR" dirty="0" smtClean="0"/>
              <a:t>διαλύματα </a:t>
            </a:r>
            <a:r>
              <a:rPr lang="el-GR" dirty="0" smtClean="0"/>
              <a:t>ΕΚΤΟΣ </a:t>
            </a:r>
            <a:r>
              <a:rPr lang="el-GR" dirty="0" smtClean="0"/>
              <a:t>διττανθρακικών</a:t>
            </a:r>
            <a:endParaRPr lang="en-GB" dirty="0"/>
          </a:p>
        </p:txBody>
      </p:sp>
      <p:sp>
        <p:nvSpPr>
          <p:cNvPr id="2" name="TextBox 1"/>
          <p:cNvSpPr txBox="1"/>
          <p:nvPr/>
        </p:nvSpPr>
        <p:spPr>
          <a:xfrm>
            <a:off x="6752525" y="3068960"/>
            <a:ext cx="208823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ΕΓΓΥΣ και ΑΠΩ </a:t>
            </a:r>
            <a:r>
              <a:rPr lang="el-GR" dirty="0" err="1" smtClean="0"/>
              <a:t>νεφρώνα</a:t>
            </a:r>
            <a:r>
              <a:rPr lang="en-US" dirty="0" smtClean="0"/>
              <a:t>: </a:t>
            </a:r>
          </a:p>
          <a:p>
            <a:r>
              <a:rPr lang="el-GR" dirty="0" smtClean="0"/>
              <a:t>αύξηση της νεφρικής αποβολής οξέος</a:t>
            </a:r>
            <a:r>
              <a:rPr lang="en-US" dirty="0" smtClean="0"/>
              <a:t> (</a:t>
            </a:r>
            <a:r>
              <a:rPr lang="el-GR" dirty="0" smtClean="0"/>
              <a:t>παράγει νέα </a:t>
            </a:r>
            <a:r>
              <a:rPr lang="el-GR" dirty="0" err="1" smtClean="0"/>
              <a:t>διττανθρακικά</a:t>
            </a:r>
            <a:r>
              <a:rPr lang="el-GR" dirty="0" smtClean="0"/>
              <a:t> μόρια</a:t>
            </a:r>
            <a:r>
              <a:rPr lang="en-US" dirty="0" smtClean="0"/>
              <a:t>)</a:t>
            </a:r>
            <a:r>
              <a:rPr lang="el-GR" dirty="0" smtClean="0"/>
              <a:t> και</a:t>
            </a:r>
          </a:p>
          <a:p>
            <a:r>
              <a:rPr lang="el-GR" dirty="0" smtClean="0"/>
              <a:t>αύξηση </a:t>
            </a:r>
            <a:r>
              <a:rPr lang="el-GR" dirty="0"/>
              <a:t>στο ρυθμό </a:t>
            </a:r>
            <a:r>
              <a:rPr lang="el-GR" dirty="0" err="1"/>
              <a:t>επαναρρόφησης</a:t>
            </a:r>
            <a:r>
              <a:rPr lang="el-GR" dirty="0"/>
              <a:t> </a:t>
            </a:r>
            <a:r>
              <a:rPr lang="el-GR" dirty="0" smtClean="0"/>
              <a:t>των διττανθρακικών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919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39795"/>
              </p:ext>
            </p:extLst>
          </p:nvPr>
        </p:nvGraphicFramePr>
        <p:xfrm>
          <a:off x="323528" y="260648"/>
          <a:ext cx="7632848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0681"/>
                <a:gridCol w="1747831"/>
                <a:gridCol w="1299417"/>
                <a:gridCol w="172491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Αύξηση </a:t>
                      </a:r>
                      <a:r>
                        <a:rPr lang="en-US" dirty="0" smtClean="0"/>
                        <a:t>PaCO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baseline="0" dirty="0" smtClean="0"/>
                        <a:t> </a:t>
                      </a:r>
                      <a:r>
                        <a:rPr lang="el-GR" baseline="0" dirty="0" smtClean="0"/>
                        <a:t>κατά 10 </a:t>
                      </a:r>
                      <a:r>
                        <a:rPr lang="en-US" baseline="0" dirty="0" smtClean="0"/>
                        <a:t>mmHg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ΑΥΞΗΣΗ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GB" baseline="0" dirty="0" smtClean="0"/>
                        <a:t>HCO</a:t>
                      </a:r>
                      <a:r>
                        <a:rPr lang="en-GB" baseline="-25000" dirty="0" smtClean="0"/>
                        <a:t>3</a:t>
                      </a:r>
                      <a:r>
                        <a:rPr lang="en-GB" baseline="30000" dirty="0" smtClean="0"/>
                        <a:t>-</a:t>
                      </a:r>
                      <a:r>
                        <a:rPr lang="en-GB" baseline="0" dirty="0" smtClean="0"/>
                        <a:t> </a:t>
                      </a:r>
                      <a:r>
                        <a:rPr lang="el-GR" baseline="0" dirty="0" smtClean="0"/>
                        <a:t> </a:t>
                      </a:r>
                      <a:r>
                        <a:rPr lang="en-US" baseline="0" dirty="0" err="1" smtClean="0"/>
                        <a:t>mEq</a:t>
                      </a:r>
                      <a:r>
                        <a:rPr lang="en-US" baseline="0" dirty="0" smtClean="0"/>
                        <a:t>/L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ΧΡΟΝΟΣ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ΟΞΕΙΑ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5-10 ΛΕΠΤΑ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ΧΡΟΝΙΑ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3,5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3-5 ΜΕΡΕΣ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546164"/>
              </p:ext>
            </p:extLst>
          </p:nvPr>
        </p:nvGraphicFramePr>
        <p:xfrm>
          <a:off x="395536" y="1916832"/>
          <a:ext cx="7416823" cy="138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7078"/>
                <a:gridCol w="1047078"/>
                <a:gridCol w="1047078"/>
                <a:gridCol w="1554533"/>
                <a:gridCol w="1360528"/>
                <a:gridCol w="1360528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PaCO</a:t>
                      </a:r>
                      <a:r>
                        <a:rPr lang="en-US" baseline="-25000" dirty="0" smtClean="0"/>
                        <a:t>2</a:t>
                      </a:r>
                      <a:endParaRPr lang="en-GB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Αύξηση </a:t>
                      </a:r>
                    </a:p>
                    <a:p>
                      <a:r>
                        <a:rPr lang="el-GR" dirty="0" smtClean="0"/>
                        <a:t>κατά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Αντιρρόπηση</a:t>
                      </a:r>
                    </a:p>
                    <a:p>
                      <a:r>
                        <a:rPr lang="en-GB" dirty="0" smtClean="0"/>
                        <a:t>HCO</a:t>
                      </a:r>
                      <a:r>
                        <a:rPr lang="en-GB" baseline="-25000" dirty="0" smtClean="0"/>
                        <a:t>3</a:t>
                      </a:r>
                      <a:r>
                        <a:rPr lang="en-GB" baseline="30000" dirty="0" smtClean="0"/>
                        <a:t>-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Τελικό </a:t>
                      </a:r>
                      <a:r>
                        <a:rPr lang="en-GB" dirty="0" smtClean="0"/>
                        <a:t>HCO</a:t>
                      </a:r>
                      <a:r>
                        <a:rPr lang="en-GB" baseline="-25000" dirty="0" smtClean="0"/>
                        <a:t>3</a:t>
                      </a:r>
                      <a:r>
                        <a:rPr lang="en-GB" baseline="30000" dirty="0" smtClean="0"/>
                        <a:t>-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pH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ΟΞΕΙΑ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</a:t>
                      </a:r>
                      <a:r>
                        <a:rPr lang="en-US" dirty="0" smtClean="0"/>
                        <a:t> ( </a:t>
                      </a:r>
                      <a:r>
                        <a:rPr lang="en-US" dirty="0" smtClean="0"/>
                        <a:t>4x1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28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7,17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7</a:t>
                      </a:r>
                      <a:r>
                        <a:rPr lang="el-GR" dirty="0" smtClean="0"/>
                        <a:t>,</a:t>
                      </a:r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 smtClean="0"/>
                        <a:t>ΧΡΟΝΙΑ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14</a:t>
                      </a:r>
                      <a:r>
                        <a:rPr lang="en-US" dirty="0" smtClean="0"/>
                        <a:t> (</a:t>
                      </a:r>
                      <a:r>
                        <a:rPr lang="en-US" dirty="0" smtClean="0"/>
                        <a:t>4x3</a:t>
                      </a:r>
                      <a:r>
                        <a:rPr lang="el-GR" dirty="0" smtClean="0"/>
                        <a:t>,</a:t>
                      </a:r>
                      <a:r>
                        <a:rPr lang="en-US" dirty="0" smtClean="0"/>
                        <a:t>5</a:t>
                      </a:r>
                      <a:r>
                        <a:rPr lang="en-US" dirty="0" smtClean="0"/>
                        <a:t>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1" dirty="0" smtClean="0"/>
                        <a:t>7,30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vs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smtClean="0"/>
                        <a:t>7</a:t>
                      </a:r>
                      <a:r>
                        <a:rPr lang="el-GR" dirty="0" smtClean="0"/>
                        <a:t>,</a:t>
                      </a:r>
                      <a:r>
                        <a:rPr lang="en-US" dirty="0" smtClean="0"/>
                        <a:t>10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3528" y="3645024"/>
            <a:ext cx="799288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 smtClean="0"/>
              <a:t>ΟΞΕΙΑ</a:t>
            </a:r>
            <a:r>
              <a:rPr lang="en-US" dirty="0" smtClean="0"/>
              <a:t>: </a:t>
            </a:r>
            <a:r>
              <a:rPr lang="el-GR" dirty="0" smtClean="0"/>
              <a:t>Περαιτέρω </a:t>
            </a:r>
            <a:r>
              <a:rPr lang="el-GR" dirty="0"/>
              <a:t>μείωση του </a:t>
            </a:r>
            <a:r>
              <a:rPr lang="en-US" dirty="0"/>
              <a:t>pH</a:t>
            </a:r>
            <a:r>
              <a:rPr lang="el-GR" dirty="0"/>
              <a:t> σε απειλητικά για τη ζωή επίπεδα μπορεί να συμβεί αν </a:t>
            </a:r>
            <a:r>
              <a:rPr lang="el-GR" b="1" dirty="0"/>
              <a:t>προστεθεί και μεταβολική οξέωση</a:t>
            </a:r>
            <a:r>
              <a:rPr lang="el-GR" dirty="0"/>
              <a:t>, όπως λ.χ. σε οξύ πνευμονικό οίδημα και γαλακτική οξέωση, εξαιτίας βαριάς καρδιακής ανεπάρκειας με πολύ κακή καρδιακή </a:t>
            </a:r>
            <a:r>
              <a:rPr lang="el-GR" dirty="0" smtClean="0"/>
              <a:t>παροχή</a:t>
            </a:r>
            <a:r>
              <a:rPr lang="en-US" dirty="0" smtClean="0"/>
              <a:t> (</a:t>
            </a:r>
            <a:r>
              <a:rPr lang="el-GR" dirty="0" smtClean="0"/>
              <a:t>Αναπνευστική οξέωση «</a:t>
            </a:r>
            <a:r>
              <a:rPr lang="el-GR" dirty="0"/>
              <a:t>ιστικού τύπου» PvCO</a:t>
            </a:r>
            <a:r>
              <a:rPr lang="el-GR" baseline="-25000" dirty="0"/>
              <a:t>2</a:t>
            </a:r>
            <a:r>
              <a:rPr lang="el-GR" dirty="0"/>
              <a:t> </a:t>
            </a:r>
            <a:r>
              <a:rPr lang="el-GR" dirty="0" err="1"/>
              <a:t>Bραχιόνια</a:t>
            </a:r>
            <a:r>
              <a:rPr lang="el-GR" dirty="0"/>
              <a:t> ή Μηριαία ΦΛΕΒΑ &gt; </a:t>
            </a:r>
            <a:r>
              <a:rPr lang="el-GR" dirty="0" smtClean="0"/>
              <a:t>10</a:t>
            </a:r>
            <a:r>
              <a:rPr lang="en-US" dirty="0" smtClean="0"/>
              <a:t> </a:t>
            </a:r>
            <a:r>
              <a:rPr lang="el-GR" dirty="0" smtClean="0"/>
              <a:t>mmHg </a:t>
            </a:r>
            <a:r>
              <a:rPr lang="el-GR" dirty="0"/>
              <a:t>από </a:t>
            </a:r>
            <a:r>
              <a:rPr lang="el-GR" dirty="0" smtClean="0"/>
              <a:t>PaCO</a:t>
            </a:r>
            <a:r>
              <a:rPr lang="el-GR" baseline="-25000" dirty="0" smtClean="0"/>
              <a:t>2</a:t>
            </a:r>
            <a:r>
              <a:rPr lang="el-GR" dirty="0" smtClean="0"/>
              <a:t> ) 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323528" y="5189619"/>
            <a:ext cx="82160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 smtClean="0"/>
              <a:t>ΧΡΟΝΙΑ</a:t>
            </a:r>
            <a:r>
              <a:rPr lang="en-US" dirty="0" smtClean="0"/>
              <a:t>: </a:t>
            </a:r>
            <a:r>
              <a:rPr lang="el-GR" dirty="0" smtClean="0"/>
              <a:t>Η </a:t>
            </a:r>
            <a:r>
              <a:rPr lang="el-GR" dirty="0"/>
              <a:t>επάρκεια της νεφρικής προσαρμογής έχει επιτρέψει σε ορισμένους ασθενείς να </a:t>
            </a:r>
            <a:r>
              <a:rPr lang="el-GR" b="1" dirty="0"/>
              <a:t>ανέχονται PaCO</a:t>
            </a:r>
            <a:r>
              <a:rPr lang="el-GR" b="1" baseline="-25000" dirty="0"/>
              <a:t>2</a:t>
            </a:r>
            <a:r>
              <a:rPr lang="el-GR" b="1" dirty="0"/>
              <a:t> έως και 90-110 </a:t>
            </a:r>
            <a:r>
              <a:rPr lang="en-US" b="1" dirty="0"/>
              <a:t>mmHg</a:t>
            </a:r>
            <a:r>
              <a:rPr lang="el-GR" b="1" dirty="0"/>
              <a:t> </a:t>
            </a:r>
            <a:r>
              <a:rPr lang="el-GR" dirty="0"/>
              <a:t>χωρίς πτώση του </a:t>
            </a:r>
            <a:r>
              <a:rPr lang="en-US" dirty="0"/>
              <a:t>pH</a:t>
            </a:r>
            <a:r>
              <a:rPr lang="el-GR" dirty="0"/>
              <a:t> κάτω από 7,25 και χωρίς συμπτώματα, </a:t>
            </a:r>
            <a:r>
              <a:rPr lang="el-GR" b="1" dirty="0"/>
              <a:t>εφόσον παρέχεται επαρκής οξυγόνωση αίματος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63273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Αποτέλεσμα εικόνας για VA vs PCO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88640"/>
            <a:ext cx="5199484" cy="644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04048" y="935427"/>
            <a:ext cx="2880319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VCO</a:t>
            </a:r>
            <a:r>
              <a:rPr lang="en-US" sz="1600" baseline="-25000" dirty="0" smtClean="0"/>
              <a:t>2</a:t>
            </a:r>
            <a:r>
              <a:rPr lang="en-US" dirty="0" smtClean="0"/>
              <a:t> = 200 ml/min</a:t>
            </a:r>
            <a:endParaRPr lang="el-GR" dirty="0" smtClean="0"/>
          </a:p>
          <a:p>
            <a:r>
              <a:rPr lang="el-GR" dirty="0" smtClean="0"/>
              <a:t>Κατανάλωση Ο</a:t>
            </a:r>
            <a:r>
              <a:rPr lang="el-GR" sz="1600" baseline="-25000" dirty="0" smtClean="0"/>
              <a:t>2</a:t>
            </a:r>
            <a:r>
              <a:rPr lang="el-GR" dirty="0" smtClean="0"/>
              <a:t> 250</a:t>
            </a:r>
            <a:r>
              <a:rPr lang="en-US" dirty="0" smtClean="0"/>
              <a:t>ml/min</a:t>
            </a:r>
          </a:p>
          <a:p>
            <a:r>
              <a:rPr lang="el-GR" dirty="0" smtClean="0"/>
              <a:t>Αναπνευστικό πηλίκο = </a:t>
            </a:r>
            <a:r>
              <a:rPr lang="el-GR" dirty="0" smtClean="0"/>
              <a:t>0</a:t>
            </a:r>
            <a:r>
              <a:rPr lang="en-US" dirty="0" smtClean="0"/>
              <a:t>,</a:t>
            </a:r>
            <a:r>
              <a:rPr lang="el-GR" dirty="0" smtClean="0"/>
              <a:t>8</a:t>
            </a:r>
            <a:endParaRPr lang="en-GB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067944" y="4509120"/>
            <a:ext cx="648072" cy="0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641726" y="4509120"/>
            <a:ext cx="26673" cy="1512168"/>
          </a:xfrm>
          <a:prstGeom prst="straightConnector1">
            <a:avLst/>
          </a:prstGeom>
          <a:ln w="190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455" y="2813293"/>
            <a:ext cx="3258692" cy="1631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Y</a:t>
            </a:r>
            <a:r>
              <a:rPr lang="el-GR" sz="2000" dirty="0" smtClean="0"/>
              <a:t>ΠΟ-αερισμ</a:t>
            </a:r>
            <a:r>
              <a:rPr lang="el-GR" sz="2000" dirty="0"/>
              <a:t>ό</a:t>
            </a:r>
            <a:r>
              <a:rPr lang="el-GR" sz="2000" dirty="0" smtClean="0"/>
              <a:t>ς=</a:t>
            </a:r>
          </a:p>
          <a:p>
            <a:r>
              <a:rPr lang="el-GR" sz="2000" dirty="0" smtClean="0"/>
              <a:t>ΥΠΕΡ- </a:t>
            </a:r>
            <a:r>
              <a:rPr lang="el-GR" sz="2000" dirty="0" err="1" smtClean="0"/>
              <a:t>καπνία</a:t>
            </a:r>
            <a:r>
              <a:rPr lang="el-GR" sz="2000" dirty="0" smtClean="0"/>
              <a:t>=</a:t>
            </a:r>
          </a:p>
          <a:p>
            <a:r>
              <a:rPr lang="el-GR" sz="2000" dirty="0" smtClean="0"/>
              <a:t>Ήπια </a:t>
            </a:r>
            <a:r>
              <a:rPr lang="en-US" sz="2000" dirty="0" smtClean="0"/>
              <a:t>PaCO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45</a:t>
            </a:r>
            <a:r>
              <a:rPr lang="el-GR" sz="2000" b="1" dirty="0" smtClean="0">
                <a:solidFill>
                  <a:srgbClr val="C00000"/>
                </a:solidFill>
              </a:rPr>
              <a:t>-50 </a:t>
            </a:r>
            <a:r>
              <a:rPr lang="en-US" sz="2000" dirty="0" smtClean="0"/>
              <a:t>mmHg</a:t>
            </a:r>
            <a:endParaRPr lang="el-GR" sz="2000" dirty="0" smtClean="0"/>
          </a:p>
          <a:p>
            <a:r>
              <a:rPr lang="el-GR" sz="2000" dirty="0" smtClean="0"/>
              <a:t>Μέτρια </a:t>
            </a:r>
            <a:r>
              <a:rPr lang="el-GR" sz="2000" b="1" dirty="0" smtClean="0">
                <a:solidFill>
                  <a:srgbClr val="C00000"/>
                </a:solidFill>
              </a:rPr>
              <a:t>55-70</a:t>
            </a:r>
            <a:r>
              <a:rPr lang="el-GR" sz="2000" dirty="0" smtClean="0"/>
              <a:t> </a:t>
            </a:r>
            <a:r>
              <a:rPr lang="en-US" sz="2000" dirty="0" smtClean="0"/>
              <a:t>mmHg</a:t>
            </a:r>
            <a:endParaRPr lang="el-GR" sz="2000" dirty="0" smtClean="0"/>
          </a:p>
          <a:p>
            <a:r>
              <a:rPr lang="el-GR" sz="2000" dirty="0" smtClean="0"/>
              <a:t>Σοβαρού βαθμού</a:t>
            </a:r>
            <a:r>
              <a:rPr lang="en-US" sz="2000" dirty="0" smtClean="0"/>
              <a:t> </a:t>
            </a:r>
            <a:r>
              <a:rPr lang="el-GR" sz="2000" b="1" dirty="0" smtClean="0">
                <a:solidFill>
                  <a:srgbClr val="C00000"/>
                </a:solidFill>
              </a:rPr>
              <a:t>&gt;75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mmHg</a:t>
            </a:r>
            <a:endParaRPr lang="en-GB" sz="20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499992" y="4077072"/>
            <a:ext cx="0" cy="1931742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3995936" y="4077072"/>
            <a:ext cx="504056" cy="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4773546" y="3717032"/>
            <a:ext cx="13336" cy="2291782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4067944" y="3717032"/>
            <a:ext cx="633315" cy="0"/>
          </a:xfrm>
          <a:prstGeom prst="straightConnector1">
            <a:avLst/>
          </a:prstGeom>
          <a:ln w="28575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28173" y="5431566"/>
            <a:ext cx="288032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2000" dirty="0" smtClean="0"/>
              <a:t>Με σταθερό αερισμό, αύξηση της </a:t>
            </a:r>
            <a:r>
              <a:rPr lang="en-GB" sz="2000" dirty="0" smtClean="0"/>
              <a:t>VCO</a:t>
            </a:r>
            <a:r>
              <a:rPr lang="en-GB" sz="2000" baseline="-25000" dirty="0" smtClean="0"/>
              <a:t>2</a:t>
            </a:r>
            <a:r>
              <a:rPr lang="el-GR" sz="2000" dirty="0" smtClean="0"/>
              <a:t>, προκαλεί αύξηση της </a:t>
            </a:r>
            <a:r>
              <a:rPr lang="en-GB" sz="2000" dirty="0" smtClean="0"/>
              <a:t>PaCO</a:t>
            </a:r>
            <a:r>
              <a:rPr lang="en-GB" sz="2000" baseline="-25000" dirty="0" smtClean="0"/>
              <a:t>2</a:t>
            </a:r>
            <a:endParaRPr lang="en-GB" sz="2000" baseline="-25000" dirty="0"/>
          </a:p>
        </p:txBody>
      </p:sp>
      <p:sp>
        <p:nvSpPr>
          <p:cNvPr id="30" name="TextBox 29"/>
          <p:cNvSpPr txBox="1"/>
          <p:nvPr/>
        </p:nvSpPr>
        <p:spPr>
          <a:xfrm>
            <a:off x="5220071" y="2213129"/>
            <a:ext cx="2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Υπερθερμία</a:t>
            </a:r>
          </a:p>
          <a:p>
            <a:r>
              <a:rPr lang="el-GR" dirty="0" smtClean="0"/>
              <a:t>Βαριά Άσκηση</a:t>
            </a:r>
          </a:p>
          <a:p>
            <a:r>
              <a:rPr lang="el-GR" dirty="0" smtClean="0"/>
              <a:t>Ρίγος</a:t>
            </a:r>
          </a:p>
          <a:p>
            <a:r>
              <a:rPr lang="el-GR" dirty="0" smtClean="0"/>
              <a:t>Μυϊκοί Σπασμοί</a:t>
            </a:r>
            <a:endParaRPr lang="en-GB" dirty="0"/>
          </a:p>
        </p:txBody>
      </p:sp>
      <p:sp>
        <p:nvSpPr>
          <p:cNvPr id="31" name="TextBox 30"/>
          <p:cNvSpPr txBox="1"/>
          <p:nvPr/>
        </p:nvSpPr>
        <p:spPr>
          <a:xfrm>
            <a:off x="251520" y="162880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228005" y="196763"/>
            <a:ext cx="2880116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PACO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= K * </a:t>
            </a:r>
            <a:r>
              <a:rPr lang="en-US" sz="2000" b="1" dirty="0" smtClean="0"/>
              <a:t>VCO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/VA</a:t>
            </a:r>
          </a:p>
          <a:p>
            <a:r>
              <a:rPr lang="en-US" sz="2000" dirty="0" smtClean="0"/>
              <a:t>VA= VE- VD</a:t>
            </a:r>
            <a:endParaRPr lang="el-GR" sz="2000" dirty="0" smtClean="0"/>
          </a:p>
          <a:p>
            <a:r>
              <a:rPr lang="el-GR" sz="2000" b="1" dirty="0" smtClean="0"/>
              <a:t>Κυψελιδικός Αερισμός= Ολικός- Νεκρού χώρου </a:t>
            </a:r>
            <a:r>
              <a:rPr lang="el-GR" sz="2000" dirty="0" smtClean="0"/>
              <a:t>(Ανατομικός- Λειτουργικός)</a:t>
            </a:r>
            <a:r>
              <a:rPr lang="en-US" sz="2000" dirty="0" smtClean="0"/>
              <a:t> </a:t>
            </a:r>
            <a:endParaRPr lang="en-GB" sz="2000" dirty="0"/>
          </a:p>
        </p:txBody>
      </p:sp>
      <p:sp>
        <p:nvSpPr>
          <p:cNvPr id="3" name="Rectangle 2"/>
          <p:cNvSpPr/>
          <p:nvPr/>
        </p:nvSpPr>
        <p:spPr>
          <a:xfrm>
            <a:off x="187218" y="188640"/>
            <a:ext cx="3021275" cy="19442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004048" y="836712"/>
            <a:ext cx="2952328" cy="10801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41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77" y="260648"/>
            <a:ext cx="7246534" cy="6617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3059832" y="260648"/>
            <a:ext cx="2088232" cy="14173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ounded Rectangle 3"/>
          <p:cNvSpPr/>
          <p:nvPr/>
        </p:nvSpPr>
        <p:spPr>
          <a:xfrm>
            <a:off x="5417840" y="2420888"/>
            <a:ext cx="1642797" cy="720080"/>
          </a:xfrm>
          <a:prstGeom prst="roundRect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755576" y="1340768"/>
            <a:ext cx="2304256" cy="100811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1475656" y="3429000"/>
            <a:ext cx="2016224" cy="100811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1115616" y="4509120"/>
            <a:ext cx="1656184" cy="86409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2051720" y="5589240"/>
            <a:ext cx="1728192" cy="6480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/>
          <p:cNvSpPr/>
          <p:nvPr/>
        </p:nvSpPr>
        <p:spPr>
          <a:xfrm>
            <a:off x="5148064" y="4077072"/>
            <a:ext cx="1912573" cy="172819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417" y="108248"/>
            <a:ext cx="3686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3048"/>
            <a:ext cx="113347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727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1101</TotalTime>
  <Words>1227</Words>
  <Application>Microsoft Office PowerPoint</Application>
  <PresentationFormat>Προβολή στην οθόνη (4:3)</PresentationFormat>
  <Paragraphs>173</Paragraphs>
  <Slides>26</Slides>
  <Notes>8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26</vt:i4>
      </vt:variant>
    </vt:vector>
  </HeadingPairs>
  <TitlesOfParts>
    <vt:vector size="27" baseType="lpstr">
      <vt:lpstr>Office Theme</vt:lpstr>
      <vt:lpstr>Παθοφυσιολογία και Σημειολογία της Αναπνευστικής Οξέωσης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BLACK EDITION - tum0r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Dimitra Bacharaki</dc:creator>
  <cp:lastModifiedBy>skn</cp:lastModifiedBy>
  <cp:revision>123</cp:revision>
  <dcterms:created xsi:type="dcterms:W3CDTF">2017-09-21T14:50:58Z</dcterms:created>
  <dcterms:modified xsi:type="dcterms:W3CDTF">2017-09-24T10:16:20Z</dcterms:modified>
</cp:coreProperties>
</file>